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67"/>
  </p:notesMasterIdLst>
  <p:sldIdLst>
    <p:sldId id="256" r:id="rId2"/>
    <p:sldId id="297" r:id="rId3"/>
    <p:sldId id="334" r:id="rId4"/>
    <p:sldId id="289" r:id="rId5"/>
    <p:sldId id="275" r:id="rId6"/>
    <p:sldId id="286" r:id="rId7"/>
    <p:sldId id="302" r:id="rId8"/>
    <p:sldId id="303" r:id="rId9"/>
    <p:sldId id="276" r:id="rId10"/>
    <p:sldId id="279" r:id="rId11"/>
    <p:sldId id="287" r:id="rId12"/>
    <p:sldId id="299" r:id="rId13"/>
    <p:sldId id="300" r:id="rId14"/>
    <p:sldId id="283" r:id="rId15"/>
    <p:sldId id="290" r:id="rId16"/>
    <p:sldId id="308" r:id="rId17"/>
    <p:sldId id="309" r:id="rId18"/>
    <p:sldId id="310" r:id="rId19"/>
    <p:sldId id="261" r:id="rId20"/>
    <p:sldId id="262" r:id="rId21"/>
    <p:sldId id="266" r:id="rId22"/>
    <p:sldId id="267" r:id="rId23"/>
    <p:sldId id="257" r:id="rId24"/>
    <p:sldId id="311" r:id="rId25"/>
    <p:sldId id="346" r:id="rId26"/>
    <p:sldId id="347" r:id="rId27"/>
    <p:sldId id="312" r:id="rId28"/>
    <p:sldId id="313" r:id="rId29"/>
    <p:sldId id="314" r:id="rId30"/>
    <p:sldId id="315" r:id="rId31"/>
    <p:sldId id="316" r:id="rId32"/>
    <p:sldId id="335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45" r:id="rId42"/>
    <p:sldId id="348" r:id="rId43"/>
    <p:sldId id="325" r:id="rId44"/>
    <p:sldId id="326" r:id="rId45"/>
    <p:sldId id="327" r:id="rId46"/>
    <p:sldId id="350" r:id="rId47"/>
    <p:sldId id="328" r:id="rId48"/>
    <p:sldId id="329" r:id="rId49"/>
    <p:sldId id="330" r:id="rId50"/>
    <p:sldId id="349" r:id="rId51"/>
    <p:sldId id="331" r:id="rId52"/>
    <p:sldId id="332" r:id="rId53"/>
    <p:sldId id="333" r:id="rId54"/>
    <p:sldId id="351" r:id="rId55"/>
    <p:sldId id="336" r:id="rId56"/>
    <p:sldId id="337" r:id="rId57"/>
    <p:sldId id="338" r:id="rId58"/>
    <p:sldId id="339" r:id="rId59"/>
    <p:sldId id="340" r:id="rId60"/>
    <p:sldId id="344" r:id="rId61"/>
    <p:sldId id="341" r:id="rId62"/>
    <p:sldId id="342" r:id="rId63"/>
    <p:sldId id="352" r:id="rId64"/>
    <p:sldId id="343" r:id="rId65"/>
    <p:sldId id="291" r:id="rId6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E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0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BBBD2-79C0-4174-AF51-9F54AC83383E}" type="doc">
      <dgm:prSet loTypeId="urn:microsoft.com/office/officeart/2011/layout/TabList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zh-TW" altLang="en-US"/>
        </a:p>
      </dgm:t>
    </dgm:pt>
    <dgm:pt modelId="{E5713DC3-E9A7-4E36-A2AF-6086C4D26A64}">
      <dgm:prSet phldrT="[文字]" custT="1"/>
      <dgm:spPr/>
      <dgm:t>
        <a:bodyPr/>
        <a:lstStyle/>
        <a:p>
          <a:r>
            <a:rPr kumimoji="0" lang="zh-TW" altLang="en-US" sz="3800" b="0" dirty="0" smtClean="0">
              <a:solidFill>
                <a:srgbClr val="002060"/>
              </a:solidFill>
              <a:latin typeface="+mn-ea"/>
              <a:ea typeface="+mn-ea"/>
            </a:rPr>
            <a:t>①</a:t>
          </a:r>
          <a:r>
            <a:rPr lang="zh-TW" altLang="en-US" sz="3800" b="0" dirty="0" smtClean="0">
              <a:solidFill>
                <a:srgbClr val="FF0000"/>
              </a:solidFill>
              <a:latin typeface="+mn-ea"/>
              <a:ea typeface="+mn-ea"/>
            </a:rPr>
            <a:t>辨識</a:t>
          </a:r>
          <a:endParaRPr lang="zh-TW" altLang="en-US" sz="3800" b="0" dirty="0">
            <a:solidFill>
              <a:srgbClr val="FF0000"/>
            </a:solidFill>
            <a:latin typeface="+mn-ea"/>
            <a:ea typeface="+mn-ea"/>
          </a:endParaRPr>
        </a:p>
      </dgm:t>
    </dgm:pt>
    <dgm:pt modelId="{062C3C8F-1B80-4485-9055-2437C7B1D558}" type="parTrans" cxnId="{17901B0C-9B03-487F-B718-17E57637E80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2850828-1129-42EA-B801-9E189C64CF3A}" type="sibTrans" cxnId="{17901B0C-9B03-487F-B718-17E57637E80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C523254-C2EE-49B5-BD73-BFD5D38836A1}">
      <dgm:prSet phldrT="[文字]" custT="1"/>
      <dgm:spPr/>
      <dgm:t>
        <a:bodyPr/>
        <a:lstStyle/>
        <a:p>
          <a:r>
            <a:rPr lang="zh-TW" altLang="en-US" sz="33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導師、兼輔老師、專輔教師、專輔人員</a:t>
          </a:r>
          <a:endParaRPr lang="zh-TW" altLang="en-US" sz="3300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3C028FE1-B3A8-4B87-81E3-A4F5FDCA90D1}" type="parTrans" cxnId="{2264CEFF-CA01-4E84-B05C-65834E492BB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57AA074-E29A-4101-B44D-CC0BBA47198D}" type="sibTrans" cxnId="{2264CEFF-CA01-4E84-B05C-65834E492BB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D79E7A6-26C5-428C-9C88-D6CE3E174182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瞭解事件發生情形</a:t>
          </a:r>
          <a:endParaRPr lang="zh-TW" altLang="en-US" sz="3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91CD1EE2-7D5B-4804-B4F0-C462B41F2C7A}" type="sibTrans" cxnId="{2BA8F3B9-9005-4B9F-8306-566149BAC4F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9258C35-E5BA-464C-9B96-284440816DEB}" type="parTrans" cxnId="{2BA8F3B9-9005-4B9F-8306-566149BAC4F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FA89115-61CF-4468-828F-A9E12101AAE6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評估當事人所處得生態環境（學校、家   庭、社區）</a:t>
          </a:r>
          <a:endParaRPr lang="zh-TW" altLang="en-US" sz="3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0A33ED17-6D8A-4EBD-A920-8AB4E209DBBA}" type="parTrans" cxnId="{BA717145-ADE0-4169-AD34-543F38DB12B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356D533-E8D6-457D-A5B4-7CA352065D06}" type="sibTrans" cxnId="{BA717145-ADE0-4169-AD34-543F38DB12B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80F6166-BFEA-443B-BC0D-950E69F9655A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評估當事人身心狀況</a:t>
          </a:r>
          <a:endParaRPr lang="zh-TW" altLang="en-US" sz="3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0F1348C-447D-45DF-8C4B-C215B8BC4D24}" type="parTrans" cxnId="{41344298-04CD-4DBD-93BA-2D0B44D31016}">
      <dgm:prSet/>
      <dgm:spPr/>
      <dgm:t>
        <a:bodyPr/>
        <a:lstStyle/>
        <a:p>
          <a:endParaRPr lang="zh-TW" altLang="en-US"/>
        </a:p>
      </dgm:t>
    </dgm:pt>
    <dgm:pt modelId="{6E8E4056-61C9-4A87-A675-DED03118D69E}" type="sibTrans" cxnId="{41344298-04CD-4DBD-93BA-2D0B44D31016}">
      <dgm:prSet/>
      <dgm:spPr/>
      <dgm:t>
        <a:bodyPr/>
        <a:lstStyle/>
        <a:p>
          <a:endParaRPr lang="zh-TW" altLang="en-US"/>
        </a:p>
      </dgm:t>
    </dgm:pt>
    <dgm:pt modelId="{B42B628C-4CCF-453E-B9F7-559D6E497295}" type="pres">
      <dgm:prSet presAssocID="{0FDBBBD2-79C0-4174-AF51-9F54AC83383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B7373E6-EDB4-4277-A237-BA97900791FD}" type="pres">
      <dgm:prSet presAssocID="{E5713DC3-E9A7-4E36-A2AF-6086C4D26A64}" presName="composite" presStyleCnt="0"/>
      <dgm:spPr/>
    </dgm:pt>
    <dgm:pt modelId="{FE8EA035-FD1B-4F33-9551-E474116DB35D}" type="pres">
      <dgm:prSet presAssocID="{E5713DC3-E9A7-4E36-A2AF-6086C4D26A64}" presName="FirstChild" presStyleLbl="revTx" presStyleIdx="0" presStyleCnt="2" custScaleX="90091" custScaleY="70446" custLinFactNeighborX="2503" custLinFactNeighborY="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A3E314-4DF4-4402-9355-88F15AA0C07B}" type="pres">
      <dgm:prSet presAssocID="{E5713DC3-E9A7-4E36-A2AF-6086C4D26A64}" presName="Parent" presStyleLbl="alignNode1" presStyleIdx="0" presStyleCnt="1" custScaleX="113675" custScaleY="6417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0331CF-E0F6-4EBB-98A1-D4BBD43C8878}" type="pres">
      <dgm:prSet presAssocID="{E5713DC3-E9A7-4E36-A2AF-6086C4D26A64}" presName="Accent" presStyleLbl="parChTrans1D1" presStyleIdx="0" presStyleCnt="1"/>
      <dgm:spPr/>
    </dgm:pt>
    <dgm:pt modelId="{1DE40711-40D8-4A6E-A14D-785872CE0796}" type="pres">
      <dgm:prSet presAssocID="{E5713DC3-E9A7-4E36-A2AF-6086C4D26A64}" presName="Child" presStyleLbl="revTx" presStyleIdx="1" presStyleCnt="2" custScaleY="101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64CEFF-CA01-4E84-B05C-65834E492BBA}" srcId="{E5713DC3-E9A7-4E36-A2AF-6086C4D26A64}" destId="{0C523254-C2EE-49B5-BD73-BFD5D38836A1}" srcOrd="0" destOrd="0" parTransId="{3C028FE1-B3A8-4B87-81E3-A4F5FDCA90D1}" sibTransId="{857AA074-E29A-4101-B44D-CC0BBA47198D}"/>
    <dgm:cxn modelId="{CBADA1A6-60BE-49DE-8B10-DF751DDA06DA}" type="presOf" srcId="{F80F6166-BFEA-443B-BC0D-950E69F9655A}" destId="{1DE40711-40D8-4A6E-A14D-785872CE0796}" srcOrd="0" destOrd="1" presId="urn:microsoft.com/office/officeart/2011/layout/TabList"/>
    <dgm:cxn modelId="{BA717145-ADE0-4169-AD34-543F38DB12B2}" srcId="{E5713DC3-E9A7-4E36-A2AF-6086C4D26A64}" destId="{8FA89115-61CF-4468-828F-A9E12101AAE6}" srcOrd="3" destOrd="0" parTransId="{0A33ED17-6D8A-4EBD-A920-8AB4E209DBBA}" sibTransId="{2356D533-E8D6-457D-A5B4-7CA352065D06}"/>
    <dgm:cxn modelId="{17901B0C-9B03-487F-B718-17E57637E808}" srcId="{0FDBBBD2-79C0-4174-AF51-9F54AC83383E}" destId="{E5713DC3-E9A7-4E36-A2AF-6086C4D26A64}" srcOrd="0" destOrd="0" parTransId="{062C3C8F-1B80-4485-9055-2437C7B1D558}" sibTransId="{E2850828-1129-42EA-B801-9E189C64CF3A}"/>
    <dgm:cxn modelId="{724F66D9-04B1-41CB-9DA5-B8B10EA91FDF}" type="presOf" srcId="{E5713DC3-E9A7-4E36-A2AF-6086C4D26A64}" destId="{23A3E314-4DF4-4402-9355-88F15AA0C07B}" srcOrd="0" destOrd="0" presId="urn:microsoft.com/office/officeart/2011/layout/TabList"/>
    <dgm:cxn modelId="{4B775CE9-75E3-417E-BBB9-D66D815341DA}" type="presOf" srcId="{0C523254-C2EE-49B5-BD73-BFD5D38836A1}" destId="{FE8EA035-FD1B-4F33-9551-E474116DB35D}" srcOrd="0" destOrd="0" presId="urn:microsoft.com/office/officeart/2011/layout/TabList"/>
    <dgm:cxn modelId="{1C9A29D7-F470-405F-AD0D-838A62CA7679}" type="presOf" srcId="{5D79E7A6-26C5-428C-9C88-D6CE3E174182}" destId="{1DE40711-40D8-4A6E-A14D-785872CE0796}" srcOrd="0" destOrd="0" presId="urn:microsoft.com/office/officeart/2011/layout/TabList"/>
    <dgm:cxn modelId="{41344298-04CD-4DBD-93BA-2D0B44D31016}" srcId="{E5713DC3-E9A7-4E36-A2AF-6086C4D26A64}" destId="{F80F6166-BFEA-443B-BC0D-950E69F9655A}" srcOrd="2" destOrd="0" parTransId="{B0F1348C-447D-45DF-8C4B-C215B8BC4D24}" sibTransId="{6E8E4056-61C9-4A87-A675-DED03118D69E}"/>
    <dgm:cxn modelId="{056B70C6-9EF1-4254-82B3-B9D6BE99BB73}" type="presOf" srcId="{0FDBBBD2-79C0-4174-AF51-9F54AC83383E}" destId="{B42B628C-4CCF-453E-B9F7-559D6E497295}" srcOrd="0" destOrd="0" presId="urn:microsoft.com/office/officeart/2011/layout/TabList"/>
    <dgm:cxn modelId="{77C02774-8BD0-47DF-B43C-DB519AA937B8}" type="presOf" srcId="{8FA89115-61CF-4468-828F-A9E12101AAE6}" destId="{1DE40711-40D8-4A6E-A14D-785872CE0796}" srcOrd="0" destOrd="2" presId="urn:microsoft.com/office/officeart/2011/layout/TabList"/>
    <dgm:cxn modelId="{2BA8F3B9-9005-4B9F-8306-566149BAC4FE}" srcId="{E5713DC3-E9A7-4E36-A2AF-6086C4D26A64}" destId="{5D79E7A6-26C5-428C-9C88-D6CE3E174182}" srcOrd="1" destOrd="0" parTransId="{B9258C35-E5BA-464C-9B96-284440816DEB}" sibTransId="{91CD1EE2-7D5B-4804-B4F0-C462B41F2C7A}"/>
    <dgm:cxn modelId="{B189FD69-74A4-4565-B44C-D00D0130D818}" type="presParOf" srcId="{B42B628C-4CCF-453E-B9F7-559D6E497295}" destId="{9B7373E6-EDB4-4277-A237-BA97900791FD}" srcOrd="0" destOrd="0" presId="urn:microsoft.com/office/officeart/2011/layout/TabList"/>
    <dgm:cxn modelId="{860ACA5E-3D8F-4880-B3D4-49364E94D417}" type="presParOf" srcId="{9B7373E6-EDB4-4277-A237-BA97900791FD}" destId="{FE8EA035-FD1B-4F33-9551-E474116DB35D}" srcOrd="0" destOrd="0" presId="urn:microsoft.com/office/officeart/2011/layout/TabList"/>
    <dgm:cxn modelId="{994077B8-75E4-421D-8203-B1E54C501E33}" type="presParOf" srcId="{9B7373E6-EDB4-4277-A237-BA97900791FD}" destId="{23A3E314-4DF4-4402-9355-88F15AA0C07B}" srcOrd="1" destOrd="0" presId="urn:microsoft.com/office/officeart/2011/layout/TabList"/>
    <dgm:cxn modelId="{8809201C-DDF8-4410-97AF-4E54DB611AAA}" type="presParOf" srcId="{9B7373E6-EDB4-4277-A237-BA97900791FD}" destId="{4E0331CF-E0F6-4EBB-98A1-D4BBD43C8878}" srcOrd="2" destOrd="0" presId="urn:microsoft.com/office/officeart/2011/layout/TabList"/>
    <dgm:cxn modelId="{ABCAF094-C749-4BAE-857D-6EFAFF3B63E4}" type="presParOf" srcId="{B42B628C-4CCF-453E-B9F7-559D6E497295}" destId="{1DE40711-40D8-4A6E-A14D-785872CE0796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BBBD2-79C0-4174-AF51-9F54AC83383E}" type="doc">
      <dgm:prSet loTypeId="urn:microsoft.com/office/officeart/2011/layout/TabList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TW" altLang="en-US"/>
        </a:p>
      </dgm:t>
    </dgm:pt>
    <dgm:pt modelId="{3DC5F4F3-E73F-49C4-A604-0900ED294A26}">
      <dgm:prSet phldrT="[文字]" custT="1"/>
      <dgm:spPr/>
      <dgm:t>
        <a:bodyPr/>
        <a:lstStyle/>
        <a:p>
          <a:r>
            <a:rPr kumimoji="0" lang="zh-TW" altLang="en-US" sz="3800" b="0" dirty="0" smtClean="0">
              <a:solidFill>
                <a:srgbClr val="002060"/>
              </a:solidFill>
              <a:latin typeface="新細明體"/>
              <a:ea typeface="新細明體"/>
            </a:rPr>
            <a:t>②</a:t>
          </a:r>
          <a:r>
            <a:rPr lang="zh-TW" altLang="en-US" sz="3800" b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通報</a:t>
          </a:r>
          <a:endParaRPr lang="zh-TW" altLang="en-US" sz="3800" b="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88996D95-BC97-4C94-8743-A6C6C609F037}" type="parTrans" cxnId="{6BF1AB16-BDD3-46EF-AC83-6A102BE3773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041DD13-CDA2-42F4-A92A-E262EBEED544}" type="sibTrans" cxnId="{6BF1AB16-BDD3-46EF-AC83-6A102BE3773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0F82CC-4E4C-4FFE-AB6C-E67964F774B8}">
      <dgm:prSet phldrT="[文字]"/>
      <dgm:spPr/>
      <dgm:t>
        <a:bodyPr/>
        <a:lstStyle/>
        <a:p>
          <a:r>
            <a:rPr lang="zh-TW" altLang="en-US" dirty="0" smtClean="0">
              <a:solidFill>
                <a:srgbClr val="800080"/>
              </a:solidFill>
              <a:latin typeface="標楷體" pitchFamily="65" charset="-120"/>
              <a:ea typeface="標楷體" pitchFamily="65" charset="-120"/>
            </a:rPr>
            <a:t>當事人或其法定代理人、知悉者</a:t>
          </a:r>
          <a:endParaRPr lang="en-US" altLang="zh-TW" dirty="0" smtClean="0">
            <a:solidFill>
              <a:srgbClr val="800080"/>
            </a:solidFill>
            <a:latin typeface="標楷體" pitchFamily="65" charset="-120"/>
            <a:ea typeface="標楷體" pitchFamily="65" charset="-120"/>
          </a:endParaRPr>
        </a:p>
      </dgm:t>
    </dgm:pt>
    <dgm:pt modelId="{09C9EAF6-6A9C-4BD6-AB3B-47ACDEEA20C5}" type="parTrans" cxnId="{40E22719-A4C7-46E9-890A-7DD91726F3A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AF908FE-47D6-4EE2-A27F-E287D36448BB}" type="sibTrans" cxnId="{40E22719-A4C7-46E9-890A-7DD91726F3A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0BE8D91-B3A9-40C1-ACD5-B0B279E0E73C}">
      <dgm:prSet phldrT="[文字]" custT="1"/>
      <dgm:spPr/>
      <dgm:t>
        <a:bodyPr/>
        <a:lstStyle/>
        <a:p>
          <a:pPr algn="just"/>
          <a:r>
            <a:rPr lang="zh-TW" altLang="en-US" sz="2400" b="0" dirty="0" smtClean="0">
              <a:solidFill>
                <a:srgbClr val="FF0000"/>
              </a:solidFill>
              <a:latin typeface="+mn-ea"/>
              <a:ea typeface="+mn-ea"/>
            </a:rPr>
            <a:t>責任通報</a:t>
          </a:r>
          <a:r>
            <a:rPr lang="zh-TW" altLang="en-US" sz="2400" b="0" dirty="0" smtClean="0">
              <a:latin typeface="+mn-ea"/>
              <a:ea typeface="+mn-ea"/>
            </a:rPr>
            <a:t>：</a:t>
          </a:r>
          <a:r>
            <a:rPr lang="zh-TW" altLang="en-US" sz="2400" b="0" dirty="0" smtClean="0">
              <a:solidFill>
                <a:srgbClr val="002060"/>
              </a:solidFill>
              <a:latin typeface="+mn-ea"/>
              <a:ea typeface="+mn-ea"/>
            </a:rPr>
            <a:t>知悉學生遭遇兒童及少年保護、家庭暴力（含學生目睹家庭暴力）或</a:t>
          </a:r>
          <a:r>
            <a:rPr lang="zh-TW" altLang="en-US" sz="2400" b="0" dirty="0" smtClean="0">
              <a:solidFill>
                <a:srgbClr val="7030A0"/>
              </a:solidFill>
              <a:latin typeface="+mn-ea"/>
              <a:ea typeface="+mn-ea"/>
            </a:rPr>
            <a:t>性侵害事件（含疑似事件）</a:t>
          </a:r>
          <a:r>
            <a:rPr lang="zh-TW" altLang="en-US" sz="2400" b="0" dirty="0" smtClean="0">
              <a:latin typeface="+mn-ea"/>
              <a:ea typeface="+mn-ea"/>
            </a:rPr>
            <a:t>，</a:t>
          </a:r>
          <a:r>
            <a:rPr lang="zh-TW" altLang="en-US" sz="2400" b="0" dirty="0" smtClean="0">
              <a:solidFill>
                <a:srgbClr val="002060"/>
              </a:solidFill>
              <a:latin typeface="+mn-ea"/>
              <a:ea typeface="+mn-ea"/>
            </a:rPr>
            <a:t>應依相關法律之規定立即通報相關單位（</a:t>
          </a:r>
          <a:r>
            <a:rPr lang="en-US" altLang="zh-TW" sz="2400" b="0" dirty="0" smtClean="0">
              <a:solidFill>
                <a:srgbClr val="002060"/>
              </a:solidFill>
              <a:latin typeface="+mn-ea"/>
              <a:ea typeface="+mn-ea"/>
            </a:rPr>
            <a:t>113</a:t>
          </a:r>
          <a:r>
            <a:rPr lang="zh-TW" altLang="en-US" sz="2400" b="0" dirty="0" smtClean="0">
              <a:solidFill>
                <a:srgbClr val="002060"/>
              </a:solidFill>
              <a:latin typeface="+mn-ea"/>
              <a:ea typeface="+mn-ea"/>
            </a:rPr>
            <a:t>）</a:t>
          </a:r>
          <a:r>
            <a:rPr lang="en-US" altLang="zh-TW" sz="2400" b="0" dirty="0" smtClean="0">
              <a:solidFill>
                <a:srgbClr val="002060"/>
              </a:solidFill>
              <a:latin typeface="+mn-ea"/>
              <a:ea typeface="+mn-ea"/>
            </a:rPr>
            <a:t>-</a:t>
          </a:r>
          <a:r>
            <a:rPr lang="zh-TW" altLang="en-US" sz="2400" b="0" dirty="0" smtClean="0">
              <a:solidFill>
                <a:srgbClr val="002060"/>
              </a:solidFill>
              <a:latin typeface="+mn-ea"/>
              <a:ea typeface="+mn-ea"/>
            </a:rPr>
            <a:t>教育人員應於</a:t>
          </a:r>
          <a:r>
            <a:rPr lang="en-US" altLang="zh-TW" sz="2400" b="0" dirty="0" smtClean="0">
              <a:solidFill>
                <a:srgbClr val="002060"/>
              </a:solidFill>
              <a:latin typeface="+mn-ea"/>
              <a:ea typeface="+mn-ea"/>
            </a:rPr>
            <a:t>24</a:t>
          </a:r>
          <a:r>
            <a:rPr lang="zh-TW" altLang="en-US" sz="2400" b="0" dirty="0" smtClean="0">
              <a:solidFill>
                <a:srgbClr val="002060"/>
              </a:solidFill>
              <a:latin typeface="+mn-ea"/>
              <a:ea typeface="+mn-ea"/>
            </a:rPr>
            <a:t>時內通報主管機關。</a:t>
          </a:r>
          <a:endParaRPr lang="zh-TW" altLang="en-US" sz="2400" b="0" dirty="0">
            <a:solidFill>
              <a:srgbClr val="002060"/>
            </a:solidFill>
            <a:latin typeface="+mn-ea"/>
            <a:ea typeface="+mn-ea"/>
          </a:endParaRPr>
        </a:p>
      </dgm:t>
    </dgm:pt>
    <dgm:pt modelId="{2DEE3E98-FEE8-44D6-A23D-BFEF6D4FC632}" type="sibTrans" cxnId="{0097D1C9-990F-4D2C-AB7D-85C42674FBF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86BE08E-814C-435E-B6E0-2D3E2AD9CCAC}" type="parTrans" cxnId="{0097D1C9-990F-4D2C-AB7D-85C42674FBF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68ED7F1-B13C-4880-BA01-DB44B74179D6}">
      <dgm:prSet phldrT="[文字]" custT="1"/>
      <dgm:spPr/>
      <dgm:t>
        <a:bodyPr/>
        <a:lstStyle/>
        <a:p>
          <a:pPr algn="l"/>
          <a:r>
            <a:rPr lang="zh-TW" altLang="en-US" sz="2400" dirty="0" smtClean="0">
              <a:solidFill>
                <a:srgbClr val="FF0000"/>
              </a:solidFill>
              <a:latin typeface="+mn-ea"/>
              <a:ea typeface="+mn-ea"/>
            </a:rPr>
            <a:t>校安通報</a:t>
          </a:r>
          <a:r>
            <a:rPr lang="en-US" altLang="zh-TW" sz="2400" dirty="0" smtClean="0">
              <a:solidFill>
                <a:srgbClr val="FF0000"/>
              </a:solidFill>
              <a:latin typeface="+mn-ea"/>
              <a:ea typeface="+mn-ea"/>
            </a:rPr>
            <a:t>-</a:t>
          </a:r>
          <a:r>
            <a:rPr lang="zh-TW" altLang="en-US" sz="2400" dirty="0" smtClean="0">
              <a:solidFill>
                <a:srgbClr val="002060"/>
              </a:solidFill>
              <a:latin typeface="+mn-ea"/>
              <a:ea typeface="+mn-ea"/>
            </a:rPr>
            <a:t>家暴兒、性侵、性騷及其他校園重大案件。</a:t>
          </a:r>
          <a:endParaRPr lang="en-US" altLang="zh-TW" sz="2400" dirty="0" smtClean="0">
            <a:solidFill>
              <a:srgbClr val="002060"/>
            </a:solidFill>
            <a:latin typeface="+mn-ea"/>
            <a:ea typeface="+mn-ea"/>
          </a:endParaRPr>
        </a:p>
        <a:p>
          <a:pPr algn="l"/>
          <a:r>
            <a:rPr lang="zh-TW" altLang="en-US" sz="2400" dirty="0" smtClean="0">
              <a:solidFill>
                <a:schemeClr val="bg1"/>
              </a:solidFill>
              <a:latin typeface="+mn-ea"/>
              <a:ea typeface="+mn-ea"/>
            </a:rPr>
            <a:t>▲</a:t>
          </a:r>
          <a:r>
            <a:rPr lang="zh-TW" altLang="en-US" sz="2400" dirty="0" smtClean="0">
              <a:solidFill>
                <a:srgbClr val="002060"/>
              </a:solidFill>
              <a:latin typeface="+mn-ea"/>
              <a:ea typeface="+mn-ea"/>
            </a:rPr>
            <a:t>若是認定為</a:t>
          </a:r>
          <a:r>
            <a:rPr lang="zh-TW" altLang="en-US" sz="2400" b="0" dirty="0" smtClean="0">
              <a:solidFill>
                <a:srgbClr val="FF0000"/>
              </a:solidFill>
              <a:latin typeface="+mn-ea"/>
              <a:ea typeface="+mn-ea"/>
            </a:rPr>
            <a:t>性騷擾～</a:t>
          </a:r>
          <a:endParaRPr lang="zh-TW" altLang="en-US" sz="2400" dirty="0">
            <a:solidFill>
              <a:schemeClr val="bg1"/>
            </a:solidFill>
            <a:latin typeface="+mn-ea"/>
            <a:ea typeface="+mn-ea"/>
          </a:endParaRPr>
        </a:p>
      </dgm:t>
    </dgm:pt>
    <dgm:pt modelId="{F7078570-2046-405F-8584-EBEC86E9BAA7}" type="parTrans" cxnId="{857D3634-1831-4236-AFE7-0ED30F5BA9C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4EF3E84-08E2-4806-BF5D-10F49D567CF8}" type="sibTrans" cxnId="{857D3634-1831-4236-AFE7-0ED30F5BA9C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F40BC2E-0E70-4E60-979D-55D53FC75F04}">
      <dgm:prSet phldrT="[文字]" custT="1"/>
      <dgm:spPr/>
      <dgm:t>
        <a:bodyPr/>
        <a:lstStyle/>
        <a:p>
          <a:pPr algn="l"/>
          <a:r>
            <a:rPr lang="zh-TW" altLang="en-US" sz="2400" dirty="0" smtClean="0">
              <a:solidFill>
                <a:srgbClr val="002060"/>
              </a:solidFill>
              <a:latin typeface="+mn-ea"/>
              <a:ea typeface="+mn-ea"/>
            </a:rPr>
            <a:t>則不需通報</a:t>
          </a:r>
          <a:r>
            <a:rPr lang="en-US" altLang="zh-TW" sz="2400" dirty="0" smtClean="0">
              <a:solidFill>
                <a:srgbClr val="002060"/>
              </a:solidFill>
              <a:latin typeface="+mn-ea"/>
              <a:ea typeface="+mn-ea"/>
            </a:rPr>
            <a:t>113</a:t>
          </a:r>
          <a:r>
            <a:rPr lang="zh-TW" altLang="en-US" sz="2400" dirty="0" smtClean="0">
              <a:solidFill>
                <a:srgbClr val="002060"/>
              </a:solidFill>
              <a:latin typeface="+mn-ea"/>
              <a:ea typeface="+mn-ea"/>
            </a:rPr>
            <a:t>（未成年人可依兒少法通報）</a:t>
          </a:r>
          <a:endParaRPr lang="zh-TW" altLang="en-US" sz="2400" dirty="0">
            <a:solidFill>
              <a:srgbClr val="002060"/>
            </a:solidFill>
            <a:latin typeface="+mn-ea"/>
            <a:ea typeface="+mn-ea"/>
          </a:endParaRPr>
        </a:p>
      </dgm:t>
    </dgm:pt>
    <dgm:pt modelId="{E9C6ABAF-D08D-400C-8AA6-F61D362621E1}" type="parTrans" cxnId="{DBEAB418-C8AA-4252-9BBA-9D6AA9AA90E0}">
      <dgm:prSet/>
      <dgm:spPr/>
      <dgm:t>
        <a:bodyPr/>
        <a:lstStyle/>
        <a:p>
          <a:endParaRPr lang="zh-TW" altLang="en-US"/>
        </a:p>
      </dgm:t>
    </dgm:pt>
    <dgm:pt modelId="{FCA6DE0A-3A8E-4E26-AE84-05C24F3F5FCD}" type="sibTrans" cxnId="{DBEAB418-C8AA-4252-9BBA-9D6AA9AA90E0}">
      <dgm:prSet/>
      <dgm:spPr/>
      <dgm:t>
        <a:bodyPr/>
        <a:lstStyle/>
        <a:p>
          <a:endParaRPr lang="zh-TW" altLang="en-US"/>
        </a:p>
      </dgm:t>
    </dgm:pt>
    <dgm:pt modelId="{F604F234-3D93-424C-9427-DEE417ABEDBD}">
      <dgm:prSet phldrT="[文字]" custT="1"/>
      <dgm:spPr/>
      <dgm:t>
        <a:bodyPr/>
        <a:lstStyle/>
        <a:p>
          <a:pPr algn="l"/>
          <a:r>
            <a:rPr lang="zh-TW" altLang="en-US" sz="2400" dirty="0" smtClean="0">
              <a:solidFill>
                <a:srgbClr val="002060"/>
              </a:solidFill>
              <a:latin typeface="+mn-ea"/>
              <a:ea typeface="+mn-ea"/>
            </a:rPr>
            <a:t>學校仍須通報校安單位，並有責任告知受害人其有  向法院提告的權力。</a:t>
          </a:r>
          <a:endParaRPr lang="zh-TW" altLang="en-US" sz="2400" dirty="0">
            <a:solidFill>
              <a:srgbClr val="002060"/>
            </a:solidFill>
            <a:latin typeface="+mn-ea"/>
            <a:ea typeface="+mn-ea"/>
          </a:endParaRPr>
        </a:p>
      </dgm:t>
    </dgm:pt>
    <dgm:pt modelId="{332B38C6-F265-4876-8CEC-448C209489D7}" type="parTrans" cxnId="{3A748804-60C6-43F4-AE4A-36E8F08D5360}">
      <dgm:prSet/>
      <dgm:spPr/>
      <dgm:t>
        <a:bodyPr/>
        <a:lstStyle/>
        <a:p>
          <a:endParaRPr lang="zh-TW" altLang="en-US"/>
        </a:p>
      </dgm:t>
    </dgm:pt>
    <dgm:pt modelId="{5ADCA05F-06A2-40EA-80EE-8DA84FCB31FF}" type="sibTrans" cxnId="{3A748804-60C6-43F4-AE4A-36E8F08D5360}">
      <dgm:prSet/>
      <dgm:spPr/>
      <dgm:t>
        <a:bodyPr/>
        <a:lstStyle/>
        <a:p>
          <a:endParaRPr lang="zh-TW" altLang="en-US"/>
        </a:p>
      </dgm:t>
    </dgm:pt>
    <dgm:pt modelId="{3A46FF9C-B7DE-401B-9993-F90A98A3820A}">
      <dgm:prSet phldrT="[文字]" custT="1"/>
      <dgm:spPr/>
      <dgm:t>
        <a:bodyPr/>
        <a:lstStyle/>
        <a:p>
          <a:pPr algn="l"/>
          <a:r>
            <a:rPr lang="zh-TW" altLang="en-US" sz="2400" dirty="0" smtClean="0">
              <a:solidFill>
                <a:schemeClr val="bg1"/>
              </a:solidFill>
              <a:latin typeface="+mn-ea"/>
              <a:ea typeface="+mn-ea"/>
            </a:rPr>
            <a:t>▲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是否可以重複通報？</a:t>
          </a:r>
          <a:endParaRPr lang="zh-TW" altLang="en-US" sz="2400" b="1" dirty="0">
            <a:solidFill>
              <a:srgbClr val="FF0000"/>
            </a:solidFill>
            <a:latin typeface="+mn-ea"/>
            <a:ea typeface="+mn-ea"/>
          </a:endParaRPr>
        </a:p>
      </dgm:t>
    </dgm:pt>
    <dgm:pt modelId="{5D933B1C-3BCD-4C27-83C7-9C88FE16F918}" type="parTrans" cxnId="{225FCB5A-3C7C-4349-A6E8-ADC896839D51}">
      <dgm:prSet/>
      <dgm:spPr/>
      <dgm:t>
        <a:bodyPr/>
        <a:lstStyle/>
        <a:p>
          <a:endParaRPr lang="zh-TW" altLang="en-US"/>
        </a:p>
      </dgm:t>
    </dgm:pt>
    <dgm:pt modelId="{A699113B-7493-4E68-9FAE-FEFB0BFF5451}" type="sibTrans" cxnId="{225FCB5A-3C7C-4349-A6E8-ADC896839D51}">
      <dgm:prSet/>
      <dgm:spPr/>
      <dgm:t>
        <a:bodyPr/>
        <a:lstStyle/>
        <a:p>
          <a:endParaRPr lang="zh-TW" altLang="en-US"/>
        </a:p>
      </dgm:t>
    </dgm:pt>
    <dgm:pt modelId="{B42B628C-4CCF-453E-B9F7-559D6E497295}" type="pres">
      <dgm:prSet presAssocID="{0FDBBBD2-79C0-4174-AF51-9F54AC83383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B2C7020-11D5-4F39-9E3E-F3306B56A10E}" type="pres">
      <dgm:prSet presAssocID="{3DC5F4F3-E73F-49C4-A604-0900ED294A26}" presName="composite" presStyleCnt="0"/>
      <dgm:spPr/>
    </dgm:pt>
    <dgm:pt modelId="{0517D55D-3799-41F9-9FBB-A3A47B029266}" type="pres">
      <dgm:prSet presAssocID="{3DC5F4F3-E73F-49C4-A604-0900ED294A26}" presName="FirstChild" presStyleLbl="revTx" presStyleIdx="0" presStyleCnt="2" custScaleX="95095" custScaleY="73320" custLinFactNeighborX="2452" custLinFactNeighborY="-2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A9F075-3E5E-42AF-879D-62C616342933}" type="pres">
      <dgm:prSet presAssocID="{3DC5F4F3-E73F-49C4-A604-0900ED294A26}" presName="Parent" presStyleLbl="alignNode1" presStyleIdx="0" presStyleCnt="1" custScaleX="99715" custScaleY="643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B40779-873C-49C2-A650-CF17E63D7BCF}" type="pres">
      <dgm:prSet presAssocID="{3DC5F4F3-E73F-49C4-A604-0900ED294A26}" presName="Accent" presStyleLbl="parChTrans1D1" presStyleIdx="0" presStyleCnt="1"/>
      <dgm:spPr/>
    </dgm:pt>
    <dgm:pt modelId="{5780F820-E445-4819-A724-7CC95AB27A5F}" type="pres">
      <dgm:prSet presAssocID="{3DC5F4F3-E73F-49C4-A604-0900ED294A26}" presName="Child" presStyleLbl="revTx" presStyleIdx="1" presStyleCnt="2" custScaleX="95946" custScaleY="159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97D1C9-990F-4D2C-AB7D-85C42674FBFF}" srcId="{3DC5F4F3-E73F-49C4-A604-0900ED294A26}" destId="{B0BE8D91-B3A9-40C1-ACD5-B0B279E0E73C}" srcOrd="1" destOrd="0" parTransId="{A86BE08E-814C-435E-B6E0-2D3E2AD9CCAC}" sibTransId="{2DEE3E98-FEE8-44D6-A23D-BFEF6D4FC632}"/>
    <dgm:cxn modelId="{6BF1AB16-BDD3-46EF-AC83-6A102BE37733}" srcId="{0FDBBBD2-79C0-4174-AF51-9F54AC83383E}" destId="{3DC5F4F3-E73F-49C4-A604-0900ED294A26}" srcOrd="0" destOrd="0" parTransId="{88996D95-BC97-4C94-8743-A6C6C609F037}" sibTransId="{2041DD13-CDA2-42F4-A92A-E262EBEED544}"/>
    <dgm:cxn modelId="{ADD1A66B-D1F1-4F87-9526-DCBCF5AA9FF7}" type="presOf" srcId="{3DC5F4F3-E73F-49C4-A604-0900ED294A26}" destId="{4DA9F075-3E5E-42AF-879D-62C616342933}" srcOrd="0" destOrd="0" presId="urn:microsoft.com/office/officeart/2011/layout/TabList"/>
    <dgm:cxn modelId="{DBEAB418-C8AA-4252-9BBA-9D6AA9AA90E0}" srcId="{3DC5F4F3-E73F-49C4-A604-0900ED294A26}" destId="{BF40BC2E-0E70-4E60-979D-55D53FC75F04}" srcOrd="3" destOrd="0" parTransId="{E9C6ABAF-D08D-400C-8AA6-F61D362621E1}" sibTransId="{FCA6DE0A-3A8E-4E26-AE84-05C24F3F5FCD}"/>
    <dgm:cxn modelId="{1546DDC2-AE8E-4B79-A9CE-AC23F50997A9}" type="presOf" srcId="{968ED7F1-B13C-4880-BA01-DB44B74179D6}" destId="{5780F820-E445-4819-A724-7CC95AB27A5F}" srcOrd="0" destOrd="1" presId="urn:microsoft.com/office/officeart/2011/layout/TabList"/>
    <dgm:cxn modelId="{857D3634-1831-4236-AFE7-0ED30F5BA9CD}" srcId="{3DC5F4F3-E73F-49C4-A604-0900ED294A26}" destId="{968ED7F1-B13C-4880-BA01-DB44B74179D6}" srcOrd="2" destOrd="0" parTransId="{F7078570-2046-405F-8584-EBEC86E9BAA7}" sibTransId="{94EF3E84-08E2-4806-BF5D-10F49D567CF8}"/>
    <dgm:cxn modelId="{3A748804-60C6-43F4-AE4A-36E8F08D5360}" srcId="{3DC5F4F3-E73F-49C4-A604-0900ED294A26}" destId="{F604F234-3D93-424C-9427-DEE417ABEDBD}" srcOrd="4" destOrd="0" parTransId="{332B38C6-F265-4876-8CEC-448C209489D7}" sibTransId="{5ADCA05F-06A2-40EA-80EE-8DA84FCB31FF}"/>
    <dgm:cxn modelId="{0DC14DAE-DEE8-4435-9B11-8E0F77C527AF}" type="presOf" srcId="{0FDBBBD2-79C0-4174-AF51-9F54AC83383E}" destId="{B42B628C-4CCF-453E-B9F7-559D6E497295}" srcOrd="0" destOrd="0" presId="urn:microsoft.com/office/officeart/2011/layout/TabList"/>
    <dgm:cxn modelId="{42A49606-7907-4C2C-AF2A-FCE7EA6123C5}" type="presOf" srcId="{CF0F82CC-4E4C-4FFE-AB6C-E67964F774B8}" destId="{0517D55D-3799-41F9-9FBB-A3A47B029266}" srcOrd="0" destOrd="0" presId="urn:microsoft.com/office/officeart/2011/layout/TabList"/>
    <dgm:cxn modelId="{225FCB5A-3C7C-4349-A6E8-ADC896839D51}" srcId="{3DC5F4F3-E73F-49C4-A604-0900ED294A26}" destId="{3A46FF9C-B7DE-401B-9993-F90A98A3820A}" srcOrd="5" destOrd="0" parTransId="{5D933B1C-3BCD-4C27-83C7-9C88FE16F918}" sibTransId="{A699113B-7493-4E68-9FAE-FEFB0BFF5451}"/>
    <dgm:cxn modelId="{6E51A7E4-95C1-4341-B261-C29FF0A14B6B}" type="presOf" srcId="{BF40BC2E-0E70-4E60-979D-55D53FC75F04}" destId="{5780F820-E445-4819-A724-7CC95AB27A5F}" srcOrd="0" destOrd="2" presId="urn:microsoft.com/office/officeart/2011/layout/TabList"/>
    <dgm:cxn modelId="{398D021C-7BE9-4203-8C4F-604CF2B14348}" type="presOf" srcId="{3A46FF9C-B7DE-401B-9993-F90A98A3820A}" destId="{5780F820-E445-4819-A724-7CC95AB27A5F}" srcOrd="0" destOrd="4" presId="urn:microsoft.com/office/officeart/2011/layout/TabList"/>
    <dgm:cxn modelId="{93ABFBF0-9EA7-4CBA-B5A0-9B48BABF59A3}" type="presOf" srcId="{B0BE8D91-B3A9-40C1-ACD5-B0B279E0E73C}" destId="{5780F820-E445-4819-A724-7CC95AB27A5F}" srcOrd="0" destOrd="0" presId="urn:microsoft.com/office/officeart/2011/layout/TabList"/>
    <dgm:cxn modelId="{40E22719-A4C7-46E9-890A-7DD91726F3A4}" srcId="{3DC5F4F3-E73F-49C4-A604-0900ED294A26}" destId="{CF0F82CC-4E4C-4FFE-AB6C-E67964F774B8}" srcOrd="0" destOrd="0" parTransId="{09C9EAF6-6A9C-4BD6-AB3B-47ACDEEA20C5}" sibTransId="{8AF908FE-47D6-4EE2-A27F-E287D36448BB}"/>
    <dgm:cxn modelId="{582BE837-A28C-4CF2-852D-3280EA95B3BC}" type="presOf" srcId="{F604F234-3D93-424C-9427-DEE417ABEDBD}" destId="{5780F820-E445-4819-A724-7CC95AB27A5F}" srcOrd="0" destOrd="3" presId="urn:microsoft.com/office/officeart/2011/layout/TabList"/>
    <dgm:cxn modelId="{AEF95287-5146-4030-A294-92E52A4AC78C}" type="presParOf" srcId="{B42B628C-4CCF-453E-B9F7-559D6E497295}" destId="{AB2C7020-11D5-4F39-9E3E-F3306B56A10E}" srcOrd="0" destOrd="0" presId="urn:microsoft.com/office/officeart/2011/layout/TabList"/>
    <dgm:cxn modelId="{51973FA4-BC31-4B45-9D26-04214857EF81}" type="presParOf" srcId="{AB2C7020-11D5-4F39-9E3E-F3306B56A10E}" destId="{0517D55D-3799-41F9-9FBB-A3A47B029266}" srcOrd="0" destOrd="0" presId="urn:microsoft.com/office/officeart/2011/layout/TabList"/>
    <dgm:cxn modelId="{0E3D81F4-7310-432A-B6FE-B28065EA7E10}" type="presParOf" srcId="{AB2C7020-11D5-4F39-9E3E-F3306B56A10E}" destId="{4DA9F075-3E5E-42AF-879D-62C616342933}" srcOrd="1" destOrd="0" presId="urn:microsoft.com/office/officeart/2011/layout/TabList"/>
    <dgm:cxn modelId="{5BB06D31-5A04-4B0E-971A-5855DDB21B5A}" type="presParOf" srcId="{AB2C7020-11D5-4F39-9E3E-F3306B56A10E}" destId="{07B40779-873C-49C2-A650-CF17E63D7BCF}" srcOrd="2" destOrd="0" presId="urn:microsoft.com/office/officeart/2011/layout/TabList"/>
    <dgm:cxn modelId="{4D01F9C0-B7C2-4FF9-A9D7-03B4C6484D53}" type="presParOf" srcId="{B42B628C-4CCF-453E-B9F7-559D6E497295}" destId="{5780F820-E445-4819-A724-7CC95AB27A5F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DBBBD2-79C0-4174-AF51-9F54AC83383E}" type="doc">
      <dgm:prSet loTypeId="urn:microsoft.com/office/officeart/2011/layout/TabList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zh-TW" altLang="en-US"/>
        </a:p>
      </dgm:t>
    </dgm:pt>
    <dgm:pt modelId="{3DC5F4F3-E73F-49C4-A604-0900ED294A26}">
      <dgm:prSet phldrT="[文字]" custT="1"/>
      <dgm:spPr/>
      <dgm:t>
        <a:bodyPr/>
        <a:lstStyle/>
        <a:p>
          <a:r>
            <a:rPr kumimoji="0" lang="zh-TW" altLang="en-US" sz="3800" b="0" dirty="0" smtClean="0">
              <a:solidFill>
                <a:srgbClr val="002060"/>
              </a:solidFill>
              <a:latin typeface="+mn-ea"/>
              <a:ea typeface="+mn-ea"/>
            </a:rPr>
            <a:t>③</a:t>
          </a:r>
          <a:r>
            <a:rPr lang="zh-TW" altLang="en-US" sz="3800" b="0" dirty="0" smtClean="0">
              <a:solidFill>
                <a:srgbClr val="FF0000"/>
              </a:solidFill>
              <a:latin typeface="+mn-ea"/>
              <a:ea typeface="+mn-ea"/>
            </a:rPr>
            <a:t>處置</a:t>
          </a:r>
          <a:endParaRPr lang="zh-TW" altLang="en-US" sz="3800" b="0" dirty="0">
            <a:solidFill>
              <a:srgbClr val="FF0000"/>
            </a:solidFill>
            <a:latin typeface="+mn-ea"/>
            <a:ea typeface="+mn-ea"/>
          </a:endParaRPr>
        </a:p>
      </dgm:t>
    </dgm:pt>
    <dgm:pt modelId="{88996D95-BC97-4C94-8743-A6C6C609F037}" type="parTrans" cxnId="{6BF1AB16-BDD3-46EF-AC83-6A102BE3773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041DD13-CDA2-42F4-A92A-E262EBEED544}" type="sibTrans" cxnId="{6BF1AB16-BDD3-46EF-AC83-6A102BE3773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0F82CC-4E4C-4FFE-AB6C-E67964F774B8}">
      <dgm:prSet phldrT="[文字]" custT="1"/>
      <dgm:spPr/>
      <dgm:t>
        <a:bodyPr/>
        <a:lstStyle/>
        <a:p>
          <a:r>
            <a:rPr lang="zh-TW" altLang="en-US" sz="3300" b="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召開</a:t>
          </a:r>
          <a:r>
            <a:rPr lang="zh-TW" altLang="en-US" sz="3300" b="0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性</a:t>
          </a:r>
          <a:r>
            <a:rPr lang="zh-TW" altLang="en-US" sz="3300" b="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別</a:t>
          </a:r>
          <a:r>
            <a:rPr lang="zh-TW" altLang="en-US" sz="3300" b="0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平</a:t>
          </a:r>
          <a:r>
            <a:rPr lang="zh-TW" altLang="en-US" sz="3300" b="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等教育委員</a:t>
          </a:r>
          <a:r>
            <a:rPr lang="zh-TW" altLang="en-US" sz="3300" b="0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會</a:t>
          </a:r>
          <a:endParaRPr lang="zh-TW" altLang="en-US" sz="3300" b="0" u="sng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09C9EAF6-6A9C-4BD6-AB3B-47ACDEEA20C5}" type="parTrans" cxnId="{40E22719-A4C7-46E9-890A-7DD91726F3A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AF908FE-47D6-4EE2-A27F-E287D36448BB}" type="sibTrans" cxnId="{40E22719-A4C7-46E9-890A-7DD91726F3A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0BE8D91-B3A9-40C1-ACD5-B0B279E0E73C}">
      <dgm:prSet phldrT="[文字]" custT="1"/>
      <dgm:spPr/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非校園內事件：加害者為校外人士</a:t>
          </a:r>
          <a:r>
            <a:rPr lang="en-US" altLang="zh-TW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  <a:sym typeface="Wingdings" pitchFamily="2" charset="2"/>
            </a:rPr>
            <a:t></a:t>
          </a:r>
          <a:r>
            <a:rPr lang="zh-TW" altLang="en-US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進行緊急危機處理</a:t>
          </a:r>
          <a:endParaRPr lang="zh-TW" altLang="en-US" sz="24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DEE3E98-FEE8-44D6-A23D-BFEF6D4FC632}" type="sibTrans" cxnId="{0097D1C9-990F-4D2C-AB7D-85C42674FBF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86BE08E-814C-435E-B6E0-2D3E2AD9CCAC}" type="parTrans" cxnId="{0097D1C9-990F-4D2C-AB7D-85C42674FBF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336EB0F-7924-478C-ADB8-D3199728691D}">
      <dgm:prSet phldrT="[文字]" custT="1"/>
      <dgm:spPr/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校園事件</a:t>
          </a:r>
        </a:p>
        <a:p>
          <a:r>
            <a:rPr lang="zh-TW" altLang="en-US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加害者為</a:t>
          </a:r>
          <a:r>
            <a:rPr lang="zh-TW" altLang="en-US" sz="2400" b="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本校師生</a:t>
          </a:r>
          <a:r>
            <a:rPr lang="en-US" altLang="zh-TW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  <a:sym typeface="Wingdings" pitchFamily="2" charset="2"/>
            </a:rPr>
            <a:t></a:t>
          </a:r>
          <a:r>
            <a:rPr lang="zh-TW" altLang="en-US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  <a:sym typeface="Wingdings" pitchFamily="2" charset="2"/>
            </a:rPr>
            <a:t>組成</a:t>
          </a:r>
          <a:r>
            <a:rPr lang="zh-TW" altLang="en-US" sz="2400" b="0" u="sng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j-cs"/>
              <a:sym typeface="Wingdings" pitchFamily="2" charset="2"/>
            </a:rPr>
            <a:t>調查小組</a:t>
          </a:r>
          <a:r>
            <a:rPr lang="en-US" altLang="zh-TW" sz="2400" b="0" u="sng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j-cs"/>
              <a:sym typeface="Wingdings" pitchFamily="2" charset="2"/>
            </a:rPr>
            <a:t>*</a:t>
          </a:r>
          <a:r>
            <a:rPr lang="zh-TW" altLang="en-US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  <a:sym typeface="Wingdings" pitchFamily="2" charset="2"/>
            </a:rPr>
            <a:t>，</a:t>
          </a:r>
          <a:r>
            <a:rPr lang="zh-TW" altLang="en-US" sz="2400" b="0" u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進行調查（證詞污染、二次傷害）</a:t>
          </a:r>
        </a:p>
        <a:p>
          <a:r>
            <a:rPr lang="zh-TW" altLang="en-US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加害者</a:t>
          </a:r>
          <a:r>
            <a:rPr lang="zh-TW" altLang="en-US" sz="2400" b="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rPr>
            <a:t>非</a:t>
          </a:r>
          <a:r>
            <a:rPr lang="zh-TW" altLang="en-US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本校師生</a:t>
          </a:r>
          <a:r>
            <a:rPr lang="en-US" altLang="zh-TW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  <a:sym typeface="Wingdings" pitchFamily="2" charset="2"/>
            </a:rPr>
            <a:t></a:t>
          </a:r>
          <a:r>
            <a:rPr lang="zh-TW" altLang="en-US" sz="24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rPr>
            <a:t>行文至行為人所在學校，要求該校進行調查，並持續追蹤後續處理情形</a:t>
          </a:r>
          <a:endParaRPr lang="zh-TW" altLang="en-US" sz="24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EE7F7C4-8AA5-4CBE-9EED-72631CC21386}" type="parTrans" cxnId="{50E75061-F0CD-40D9-BFEC-908844433581}">
      <dgm:prSet/>
      <dgm:spPr/>
      <dgm:t>
        <a:bodyPr/>
        <a:lstStyle/>
        <a:p>
          <a:endParaRPr lang="zh-TW" altLang="en-US"/>
        </a:p>
      </dgm:t>
    </dgm:pt>
    <dgm:pt modelId="{5F7D1CD1-2AE5-4B25-8656-015C10DF019C}" type="sibTrans" cxnId="{50E75061-F0CD-40D9-BFEC-908844433581}">
      <dgm:prSet/>
      <dgm:spPr/>
      <dgm:t>
        <a:bodyPr/>
        <a:lstStyle/>
        <a:p>
          <a:endParaRPr lang="zh-TW" altLang="en-US"/>
        </a:p>
      </dgm:t>
    </dgm:pt>
    <dgm:pt modelId="{51B8B28F-CA91-4E1A-91B2-AF48DAE4E1C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▲調查小組之成員：勿包涵</a:t>
          </a:r>
          <a:r>
            <a:rPr lang="zh-TW" altLang="en-US" sz="2400" b="1" dirty="0" smtClean="0">
              <a:solidFill>
                <a:srgbClr val="002060"/>
              </a:solidFill>
              <a:latin typeface="+mn-ea"/>
              <a:ea typeface="+mn-ea"/>
            </a:rPr>
            <a:t>未來提供個案之輔導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相關人員</a:t>
          </a:r>
          <a:endParaRPr lang="zh-TW" altLang="en-US" sz="2400" b="1" dirty="0">
            <a:solidFill>
              <a:srgbClr val="FF0000"/>
            </a:solidFill>
            <a:latin typeface="+mn-ea"/>
            <a:ea typeface="+mn-ea"/>
          </a:endParaRPr>
        </a:p>
      </dgm:t>
    </dgm:pt>
    <dgm:pt modelId="{E2898C51-2BFA-4351-AD4C-EA28A72A1E83}" type="parTrans" cxnId="{927E5C88-B596-4ACC-8440-ECF9340CD347}">
      <dgm:prSet/>
      <dgm:spPr/>
      <dgm:t>
        <a:bodyPr/>
        <a:lstStyle/>
        <a:p>
          <a:endParaRPr lang="zh-TW" altLang="en-US"/>
        </a:p>
      </dgm:t>
    </dgm:pt>
    <dgm:pt modelId="{94F808CD-D595-487C-B5A6-986DA145638F}" type="sibTrans" cxnId="{927E5C88-B596-4ACC-8440-ECF9340CD347}">
      <dgm:prSet/>
      <dgm:spPr/>
      <dgm:t>
        <a:bodyPr/>
        <a:lstStyle/>
        <a:p>
          <a:endParaRPr lang="zh-TW" altLang="en-US"/>
        </a:p>
      </dgm:t>
    </dgm:pt>
    <dgm:pt modelId="{8978242A-76E5-44D8-9080-1746339D18A6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▲性平會之成員：相關</a:t>
          </a:r>
          <a:r>
            <a:rPr lang="zh-TW" altLang="en-US" sz="2400" b="1" dirty="0" smtClean="0">
              <a:solidFill>
                <a:srgbClr val="002060"/>
              </a:solidFill>
              <a:latin typeface="+mn-ea"/>
              <a:ea typeface="+mn-ea"/>
            </a:rPr>
            <a:t>輔導人員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僅為列席，不宜擔任委員</a:t>
          </a:r>
          <a:endParaRPr lang="zh-TW" altLang="en-US" sz="2400" b="0" dirty="0">
            <a:solidFill>
              <a:schemeClr val="tx1"/>
            </a:solidFill>
            <a:latin typeface="+mn-ea"/>
            <a:ea typeface="+mn-ea"/>
          </a:endParaRPr>
        </a:p>
      </dgm:t>
    </dgm:pt>
    <dgm:pt modelId="{83C24C19-3C0A-4FBA-B70E-E7ACE95DD876}" type="parTrans" cxnId="{F1EA7A96-C243-463F-ADE8-3EA99DE45E7C}">
      <dgm:prSet/>
      <dgm:spPr/>
    </dgm:pt>
    <dgm:pt modelId="{289AF648-F916-4463-A392-D98F1C1C6888}" type="sibTrans" cxnId="{F1EA7A96-C243-463F-ADE8-3EA99DE45E7C}">
      <dgm:prSet/>
      <dgm:spPr/>
    </dgm:pt>
    <dgm:pt modelId="{B42B628C-4CCF-453E-B9F7-559D6E497295}" type="pres">
      <dgm:prSet presAssocID="{0FDBBBD2-79C0-4174-AF51-9F54AC83383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B2C7020-11D5-4F39-9E3E-F3306B56A10E}" type="pres">
      <dgm:prSet presAssocID="{3DC5F4F3-E73F-49C4-A604-0900ED294A26}" presName="composite" presStyleCnt="0"/>
      <dgm:spPr/>
    </dgm:pt>
    <dgm:pt modelId="{0517D55D-3799-41F9-9FBB-A3A47B029266}" type="pres">
      <dgm:prSet presAssocID="{3DC5F4F3-E73F-49C4-A604-0900ED294A26}" presName="FirstChild" presStyleLbl="revTx" presStyleIdx="0" presStyleCnt="2" custScaleX="95095" custScaleY="60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A9F075-3E5E-42AF-879D-62C616342933}" type="pres">
      <dgm:prSet presAssocID="{3DC5F4F3-E73F-49C4-A604-0900ED294A26}" presName="Parent" presStyleLbl="alignNode1" presStyleIdx="0" presStyleCnt="1" custScaleX="100520" custScaleY="7244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B40779-873C-49C2-A650-CF17E63D7BCF}" type="pres">
      <dgm:prSet presAssocID="{3DC5F4F3-E73F-49C4-A604-0900ED294A26}" presName="Accent" presStyleLbl="parChTrans1D1" presStyleIdx="0" presStyleCnt="1"/>
      <dgm:spPr/>
    </dgm:pt>
    <dgm:pt modelId="{5780F820-E445-4819-A724-7CC95AB27A5F}" type="pres">
      <dgm:prSet presAssocID="{3DC5F4F3-E73F-49C4-A604-0900ED294A26}" presName="Child" presStyleLbl="revTx" presStyleIdx="1" presStyleCnt="2" custScaleY="159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97D1C9-990F-4D2C-AB7D-85C42674FBFF}" srcId="{3DC5F4F3-E73F-49C4-A604-0900ED294A26}" destId="{B0BE8D91-B3A9-40C1-ACD5-B0B279E0E73C}" srcOrd="1" destOrd="0" parTransId="{A86BE08E-814C-435E-B6E0-2D3E2AD9CCAC}" sibTransId="{2DEE3E98-FEE8-44D6-A23D-BFEF6D4FC632}"/>
    <dgm:cxn modelId="{310646D1-6EB5-4B80-8128-07952B8BEE7C}" type="presOf" srcId="{A336EB0F-7924-478C-ADB8-D3199728691D}" destId="{5780F820-E445-4819-A724-7CC95AB27A5F}" srcOrd="0" destOrd="1" presId="urn:microsoft.com/office/officeart/2011/layout/TabList"/>
    <dgm:cxn modelId="{6BF1AB16-BDD3-46EF-AC83-6A102BE37733}" srcId="{0FDBBBD2-79C0-4174-AF51-9F54AC83383E}" destId="{3DC5F4F3-E73F-49C4-A604-0900ED294A26}" srcOrd="0" destOrd="0" parTransId="{88996D95-BC97-4C94-8743-A6C6C609F037}" sibTransId="{2041DD13-CDA2-42F4-A92A-E262EBEED544}"/>
    <dgm:cxn modelId="{E6CFB654-2DBD-4F93-AC3E-EC1DB5ACCBCF}" type="presOf" srcId="{51B8B28F-CA91-4E1A-91B2-AF48DAE4E1C4}" destId="{5780F820-E445-4819-A724-7CC95AB27A5F}" srcOrd="0" destOrd="3" presId="urn:microsoft.com/office/officeart/2011/layout/TabList"/>
    <dgm:cxn modelId="{E744DCE7-F87C-45C2-8CA5-82712AB45ABE}" type="presOf" srcId="{B0BE8D91-B3A9-40C1-ACD5-B0B279E0E73C}" destId="{5780F820-E445-4819-A724-7CC95AB27A5F}" srcOrd="0" destOrd="0" presId="urn:microsoft.com/office/officeart/2011/layout/TabList"/>
    <dgm:cxn modelId="{44A389A2-D7F8-442E-B234-E710D55479A0}" type="presOf" srcId="{3DC5F4F3-E73F-49C4-A604-0900ED294A26}" destId="{4DA9F075-3E5E-42AF-879D-62C616342933}" srcOrd="0" destOrd="0" presId="urn:microsoft.com/office/officeart/2011/layout/TabList"/>
    <dgm:cxn modelId="{927E5C88-B596-4ACC-8440-ECF9340CD347}" srcId="{3DC5F4F3-E73F-49C4-A604-0900ED294A26}" destId="{51B8B28F-CA91-4E1A-91B2-AF48DAE4E1C4}" srcOrd="4" destOrd="0" parTransId="{E2898C51-2BFA-4351-AD4C-EA28A72A1E83}" sibTransId="{94F808CD-D595-487C-B5A6-986DA145638F}"/>
    <dgm:cxn modelId="{735C45E0-293E-4BBD-AF9F-18A8B2D53CD8}" type="presOf" srcId="{8978242A-76E5-44D8-9080-1746339D18A6}" destId="{5780F820-E445-4819-A724-7CC95AB27A5F}" srcOrd="0" destOrd="2" presId="urn:microsoft.com/office/officeart/2011/layout/TabList"/>
    <dgm:cxn modelId="{3E20C6C6-8877-4F08-87BD-6E477289CBF2}" type="presOf" srcId="{CF0F82CC-4E4C-4FFE-AB6C-E67964F774B8}" destId="{0517D55D-3799-41F9-9FBB-A3A47B029266}" srcOrd="0" destOrd="0" presId="urn:microsoft.com/office/officeart/2011/layout/TabList"/>
    <dgm:cxn modelId="{40E22719-A4C7-46E9-890A-7DD91726F3A4}" srcId="{3DC5F4F3-E73F-49C4-A604-0900ED294A26}" destId="{CF0F82CC-4E4C-4FFE-AB6C-E67964F774B8}" srcOrd="0" destOrd="0" parTransId="{09C9EAF6-6A9C-4BD6-AB3B-47ACDEEA20C5}" sibTransId="{8AF908FE-47D6-4EE2-A27F-E287D36448BB}"/>
    <dgm:cxn modelId="{ED9046D2-CAF7-4290-BD47-36F9BD2FF0AA}" type="presOf" srcId="{0FDBBBD2-79C0-4174-AF51-9F54AC83383E}" destId="{B42B628C-4CCF-453E-B9F7-559D6E497295}" srcOrd="0" destOrd="0" presId="urn:microsoft.com/office/officeart/2011/layout/TabList"/>
    <dgm:cxn modelId="{F1EA7A96-C243-463F-ADE8-3EA99DE45E7C}" srcId="{3DC5F4F3-E73F-49C4-A604-0900ED294A26}" destId="{8978242A-76E5-44D8-9080-1746339D18A6}" srcOrd="3" destOrd="0" parTransId="{83C24C19-3C0A-4FBA-B70E-E7ACE95DD876}" sibTransId="{289AF648-F916-4463-A392-D98F1C1C6888}"/>
    <dgm:cxn modelId="{50E75061-F0CD-40D9-BFEC-908844433581}" srcId="{3DC5F4F3-E73F-49C4-A604-0900ED294A26}" destId="{A336EB0F-7924-478C-ADB8-D3199728691D}" srcOrd="2" destOrd="0" parTransId="{7EE7F7C4-8AA5-4CBE-9EED-72631CC21386}" sibTransId="{5F7D1CD1-2AE5-4B25-8656-015C10DF019C}"/>
    <dgm:cxn modelId="{4A7A65B1-AE27-45C8-93A2-FBEB028AAD2E}" type="presParOf" srcId="{B42B628C-4CCF-453E-B9F7-559D6E497295}" destId="{AB2C7020-11D5-4F39-9E3E-F3306B56A10E}" srcOrd="0" destOrd="0" presId="urn:microsoft.com/office/officeart/2011/layout/TabList"/>
    <dgm:cxn modelId="{559A77A9-3EFA-4562-AFCD-4C2257F514F9}" type="presParOf" srcId="{AB2C7020-11D5-4F39-9E3E-F3306B56A10E}" destId="{0517D55D-3799-41F9-9FBB-A3A47B029266}" srcOrd="0" destOrd="0" presId="urn:microsoft.com/office/officeart/2011/layout/TabList"/>
    <dgm:cxn modelId="{02B38C73-8F87-4587-A3F4-CC5A857270DE}" type="presParOf" srcId="{AB2C7020-11D5-4F39-9E3E-F3306B56A10E}" destId="{4DA9F075-3E5E-42AF-879D-62C616342933}" srcOrd="1" destOrd="0" presId="urn:microsoft.com/office/officeart/2011/layout/TabList"/>
    <dgm:cxn modelId="{BD497DDE-F9CD-4366-B4B7-6A83DE97CFC6}" type="presParOf" srcId="{AB2C7020-11D5-4F39-9E3E-F3306B56A10E}" destId="{07B40779-873C-49C2-A650-CF17E63D7BCF}" srcOrd="2" destOrd="0" presId="urn:microsoft.com/office/officeart/2011/layout/TabList"/>
    <dgm:cxn modelId="{F2191766-EC68-4255-A618-1E59CC6DC61A}" type="presParOf" srcId="{B42B628C-4CCF-453E-B9F7-559D6E497295}" destId="{5780F820-E445-4819-A724-7CC95AB27A5F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DBBBD2-79C0-4174-AF51-9F54AC83383E}" type="doc">
      <dgm:prSet loTypeId="urn:microsoft.com/office/officeart/2011/layout/TabList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zh-TW" altLang="en-US"/>
        </a:p>
      </dgm:t>
    </dgm:pt>
    <dgm:pt modelId="{3DC5F4F3-E73F-49C4-A604-0900ED294A26}">
      <dgm:prSet phldrT="[文字]" custT="1"/>
      <dgm:spPr/>
      <dgm:t>
        <a:bodyPr/>
        <a:lstStyle/>
        <a:p>
          <a:r>
            <a:rPr kumimoji="0" lang="zh-TW" altLang="en-US" sz="3800" b="0" dirty="0" smtClean="0">
              <a:solidFill>
                <a:srgbClr val="002060"/>
              </a:solidFill>
              <a:latin typeface="新細明體"/>
              <a:ea typeface="新細明體"/>
            </a:rPr>
            <a:t>④</a:t>
          </a:r>
          <a:r>
            <a:rPr kumimoji="0" lang="zh-TW" altLang="en-US" sz="3800" b="0" dirty="0" smtClean="0">
              <a:solidFill>
                <a:srgbClr val="FF0000"/>
              </a:solidFill>
              <a:latin typeface="新細明體"/>
              <a:ea typeface="新細明體"/>
            </a:rPr>
            <a:t>輔導</a:t>
          </a:r>
          <a:endParaRPr lang="zh-TW" altLang="en-US" sz="3800" b="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88996D95-BC97-4C94-8743-A6C6C609F037}" type="parTrans" cxnId="{6BF1AB16-BDD3-46EF-AC83-6A102BE3773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041DD13-CDA2-42F4-A92A-E262EBEED544}" type="sibTrans" cxnId="{6BF1AB16-BDD3-46EF-AC83-6A102BE3773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F0F82CC-4E4C-4FFE-AB6C-E67964F774B8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導師、兼輔老師、專輔教師、專輔人員</a:t>
          </a:r>
          <a:endParaRPr lang="zh-TW" altLang="en-US" sz="3200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09C9EAF6-6A9C-4BD6-AB3B-47ACDEEA20C5}" type="parTrans" cxnId="{40E22719-A4C7-46E9-890A-7DD91726F3A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AF908FE-47D6-4EE2-A27F-E287D36448BB}" type="sibTrans" cxnId="{40E22719-A4C7-46E9-890A-7DD91726F3A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0BE8D91-B3A9-40C1-ACD5-B0B279E0E73C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400" b="1" dirty="0" smtClean="0">
              <a:solidFill>
                <a:srgbClr val="FF0000"/>
              </a:solidFill>
              <a:latin typeface="新細明體"/>
              <a:ea typeface="新細明體"/>
            </a:rPr>
            <a:t>▲</a:t>
          </a: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受害者：</a:t>
          </a:r>
          <a:r>
            <a:rPr lang="zh-TW" altLang="en-US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通報後，</a:t>
          </a:r>
          <a:r>
            <a:rPr lang="zh-TW" altLang="en-US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若家防中心成案</a:t>
          </a:r>
          <a:r>
            <a:rPr lang="zh-TW" altLang="en-US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，則將進行</a:t>
          </a:r>
          <a:endParaRPr lang="zh-TW" altLang="en-US" sz="2400" u="sng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2DEE3E98-FEE8-44D6-A23D-BFEF6D4FC632}" type="sibTrans" cxnId="{0097D1C9-990F-4D2C-AB7D-85C42674FBF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86BE08E-814C-435E-B6E0-2D3E2AD9CCAC}" type="parTrans" cxnId="{0097D1C9-990F-4D2C-AB7D-85C42674FBF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6BACEC6-DF5D-4B31-ADC5-D9F77BFA42F5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400" b="1" dirty="0" smtClean="0">
              <a:solidFill>
                <a:srgbClr val="FF0000"/>
              </a:solidFill>
              <a:latin typeface="新細明體"/>
              <a:ea typeface="新細明體"/>
            </a:rPr>
            <a:t>▲</a:t>
          </a: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加害者</a:t>
          </a:r>
          <a:r>
            <a:rPr lang="zh-TW" altLang="en-US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（在學學生）</a:t>
          </a: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：提供後續輔導</a:t>
          </a:r>
          <a:endParaRPr lang="zh-TW" altLang="en-US" sz="2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C5EAE08-DE6D-40DB-92B9-227666A4B352}" type="parTrans" cxnId="{189BD3CF-9567-42F0-B444-A6C3B1B40812}">
      <dgm:prSet/>
      <dgm:spPr/>
      <dgm:t>
        <a:bodyPr/>
        <a:lstStyle/>
        <a:p>
          <a:endParaRPr lang="zh-TW" altLang="en-US"/>
        </a:p>
      </dgm:t>
    </dgm:pt>
    <dgm:pt modelId="{ECF53E1C-C8A5-4E8B-AC5E-EA1B785F4C03}" type="sibTrans" cxnId="{189BD3CF-9567-42F0-B444-A6C3B1B40812}">
      <dgm:prSet/>
      <dgm:spPr/>
      <dgm:t>
        <a:bodyPr/>
        <a:lstStyle/>
        <a:p>
          <a:endParaRPr lang="zh-TW" altLang="en-US"/>
        </a:p>
      </dgm:t>
    </dgm:pt>
    <dgm:pt modelId="{14BFA1AD-FEFF-4FB8-BDDB-3A8F8F1C307D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校方輔導人員的角色與分工（性平會之決議）：</a:t>
          </a:r>
          <a:endParaRPr lang="zh-TW" altLang="en-US" sz="2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A264110-522C-4E3A-8892-BD5B9726687B}" type="parTrans" cxnId="{B627C7D4-F334-4CB8-917A-BDA890854F71}">
      <dgm:prSet/>
      <dgm:spPr/>
      <dgm:t>
        <a:bodyPr/>
        <a:lstStyle/>
        <a:p>
          <a:endParaRPr lang="zh-TW" altLang="en-US"/>
        </a:p>
      </dgm:t>
    </dgm:pt>
    <dgm:pt modelId="{FE28803B-3ACD-4D04-9C92-3A76A653FDDB}" type="sibTrans" cxnId="{B627C7D4-F334-4CB8-917A-BDA890854F71}">
      <dgm:prSet/>
      <dgm:spPr/>
      <dgm:t>
        <a:bodyPr/>
        <a:lstStyle/>
        <a:p>
          <a:endParaRPr lang="zh-TW" altLang="en-US"/>
        </a:p>
      </dgm:t>
    </dgm:pt>
    <dgm:pt modelId="{C0A35767-A314-4F56-A60F-F83DC951016A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、</a:t>
          </a:r>
          <a:r>
            <a:rPr lang="zh-TW" altLang="en-US" sz="2400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導師（一級）</a:t>
          </a: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～加強一般性校內班級宣導教育</a:t>
          </a:r>
          <a:endParaRPr lang="zh-TW" altLang="en-US" sz="2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30A30E1-8355-44C4-996A-C560C141B658}" type="parTrans" cxnId="{F3DDBBE7-CD07-4CA0-8299-7601B840FE1D}">
      <dgm:prSet/>
      <dgm:spPr/>
      <dgm:t>
        <a:bodyPr/>
        <a:lstStyle/>
        <a:p>
          <a:endParaRPr lang="zh-TW" altLang="en-US"/>
        </a:p>
      </dgm:t>
    </dgm:pt>
    <dgm:pt modelId="{2AC54A81-3174-4AF8-B580-5C56A228724B}" type="sibTrans" cxnId="{F3DDBBE7-CD07-4CA0-8299-7601B840FE1D}">
      <dgm:prSet/>
      <dgm:spPr/>
      <dgm:t>
        <a:bodyPr/>
        <a:lstStyle/>
        <a:p>
          <a:endParaRPr lang="zh-TW" altLang="en-US"/>
        </a:p>
      </dgm:t>
    </dgm:pt>
    <dgm:pt modelId="{BA689F60-D7D0-49E6-9865-D08672C8EC4D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、</a:t>
          </a:r>
          <a:r>
            <a:rPr lang="zh-TW" altLang="en-US" sz="2400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專輔人員（三級）</a:t>
          </a: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～兩造擇一個別輔導</a:t>
          </a:r>
          <a:endParaRPr lang="zh-TW" altLang="en-US" sz="2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7D54773-439B-481F-8947-70AFD955029A}" type="parTrans" cxnId="{C2F29078-645C-45D9-8069-8C5DF7FF87BB}">
      <dgm:prSet/>
      <dgm:spPr/>
      <dgm:t>
        <a:bodyPr/>
        <a:lstStyle/>
        <a:p>
          <a:endParaRPr lang="zh-TW" altLang="en-US"/>
        </a:p>
      </dgm:t>
    </dgm:pt>
    <dgm:pt modelId="{47574BD1-E827-42A3-96E0-FC13ABAADB63}" type="sibTrans" cxnId="{C2F29078-645C-45D9-8069-8C5DF7FF87BB}">
      <dgm:prSet/>
      <dgm:spPr/>
      <dgm:t>
        <a:bodyPr/>
        <a:lstStyle/>
        <a:p>
          <a:endParaRPr lang="zh-TW" altLang="en-US"/>
        </a:p>
      </dgm:t>
    </dgm:pt>
    <dgm:pt modelId="{EB6062F6-3C97-4271-B851-A2E3391F07ED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、</a:t>
          </a:r>
          <a:r>
            <a:rPr lang="zh-TW" altLang="en-US" sz="2400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校內輔導組長、兼輔教師、專輔教師（二級）～</a:t>
          </a: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主要</a:t>
          </a:r>
          <a:endParaRPr lang="zh-TW" altLang="en-US" sz="2400" u="sng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D2B50E6-6A7D-43DD-B067-A460C2FB43F8}" type="sibTrans" cxnId="{5145A0E9-86F0-493F-B646-F0CCD88A4A0A}">
      <dgm:prSet/>
      <dgm:spPr/>
      <dgm:t>
        <a:bodyPr/>
        <a:lstStyle/>
        <a:p>
          <a:endParaRPr lang="zh-TW" altLang="en-US"/>
        </a:p>
      </dgm:t>
    </dgm:pt>
    <dgm:pt modelId="{9B31D762-8AEB-4914-81B8-C305E41C1B73}" type="parTrans" cxnId="{5145A0E9-86F0-493F-B646-F0CCD88A4A0A}">
      <dgm:prSet/>
      <dgm:spPr/>
      <dgm:t>
        <a:bodyPr/>
        <a:lstStyle/>
        <a:p>
          <a:endParaRPr lang="zh-TW" altLang="en-US"/>
        </a:p>
      </dgm:t>
    </dgm:pt>
    <dgm:pt modelId="{8F8AC3F5-A358-469A-A5EA-A993B0DB5690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   兩造之班級宣導、個案管理、兩造擇一個別輔導、性</a:t>
          </a:r>
          <a:endParaRPr lang="zh-TW" altLang="en-US" sz="2400" u="sng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82285D4-4E99-49A6-A998-F14FE8332A2E}" type="parTrans" cxnId="{E3CA9CE4-4C33-42B7-B7DA-3AFF2ECAF5D1}">
      <dgm:prSet/>
      <dgm:spPr/>
    </dgm:pt>
    <dgm:pt modelId="{4ED94D09-BC80-4C09-B1BC-C8FB0228F4A9}" type="sibTrans" cxnId="{E3CA9CE4-4C33-42B7-B7DA-3AFF2ECAF5D1}">
      <dgm:prSet/>
      <dgm:spPr/>
    </dgm:pt>
    <dgm:pt modelId="{BC43B6B6-8675-4319-9D13-D1D0B1C0330A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   平會決議後進行行為人之</a:t>
          </a:r>
          <a:r>
            <a:rPr lang="zh-TW" altLang="en-US" sz="2400" u="sng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hlinkClick xmlns:r="http://schemas.openxmlformats.org/officeDocument/2006/relationships" r:id="rId1" action="ppaction://hlinksldjump"/>
            </a:rPr>
            <a:t>課程</a:t>
          </a:r>
          <a:endParaRPr lang="zh-TW" altLang="en-US" sz="2400" u="sng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BCDF30AD-34F2-47F5-AEFC-FB2B50479773}" type="parTrans" cxnId="{8F109EC2-22DD-4829-BD94-BFF15E01BF4C}">
      <dgm:prSet/>
      <dgm:spPr/>
    </dgm:pt>
    <dgm:pt modelId="{AAAB69B8-DF0E-4EB7-A3E6-7CFE72311FAB}" type="sibTrans" cxnId="{8F109EC2-22DD-4829-BD94-BFF15E01BF4C}">
      <dgm:prSet/>
      <dgm:spPr/>
    </dgm:pt>
    <dgm:pt modelId="{53260071-809F-488B-97CC-E7606CEB8A03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  「</a:t>
          </a:r>
          <a:r>
            <a:rPr lang="zh-TW" altLang="en-US" sz="2400" u="sng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rPr>
            <a:t>再受害之風險</a:t>
          </a:r>
          <a:r>
            <a:rPr lang="zh-TW" altLang="en-US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」評估，處遇安置或提供</a:t>
          </a:r>
          <a:r>
            <a:rPr lang="zh-TW" altLang="en-US" sz="24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心理諮商</a:t>
          </a:r>
          <a:endParaRPr lang="zh-TW" altLang="en-US" sz="2400" u="sng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18BCAE2F-8DA3-4C4F-B3A1-E754BC3F314C}" type="parTrans" cxnId="{15356612-92DE-4924-BA39-99BB468BE078}">
      <dgm:prSet/>
      <dgm:spPr/>
    </dgm:pt>
    <dgm:pt modelId="{CF43E8C4-6F6D-458E-A41E-601D6DBD571C}" type="sibTrans" cxnId="{15356612-92DE-4924-BA39-99BB468BE078}">
      <dgm:prSet/>
      <dgm:spPr/>
    </dgm:pt>
    <dgm:pt modelId="{02D5106F-2D30-42CF-99DA-1C4F2970621C}">
      <dgm:prSet phldrT="[文字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4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                                     (</a:t>
          </a:r>
          <a:r>
            <a:rPr lang="zh-TW" altLang="en-US" sz="24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誰提供？</a:t>
          </a:r>
          <a:r>
            <a:rPr lang="en-US" altLang="zh-TW" sz="24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u="sng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79A5BA5F-27FF-4E2F-94FE-4A103043CB51}" type="parTrans" cxnId="{21D28493-22E1-4271-BC52-6EAA8DF58B35}">
      <dgm:prSet/>
      <dgm:spPr/>
    </dgm:pt>
    <dgm:pt modelId="{B7B29331-FD4E-42CF-83E6-921904B9AD43}" type="sibTrans" cxnId="{21D28493-22E1-4271-BC52-6EAA8DF58B35}">
      <dgm:prSet/>
      <dgm:spPr/>
    </dgm:pt>
    <dgm:pt modelId="{B42B628C-4CCF-453E-B9F7-559D6E497295}" type="pres">
      <dgm:prSet presAssocID="{0FDBBBD2-79C0-4174-AF51-9F54AC83383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B2C7020-11D5-4F39-9E3E-F3306B56A10E}" type="pres">
      <dgm:prSet presAssocID="{3DC5F4F3-E73F-49C4-A604-0900ED294A26}" presName="composite" presStyleCnt="0"/>
      <dgm:spPr/>
    </dgm:pt>
    <dgm:pt modelId="{0517D55D-3799-41F9-9FBB-A3A47B029266}" type="pres">
      <dgm:prSet presAssocID="{3DC5F4F3-E73F-49C4-A604-0900ED294A26}" presName="FirstChild" presStyleLbl="revTx" presStyleIdx="0" presStyleCnt="2" custScaleX="90090" custScaleY="100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A9F075-3E5E-42AF-879D-62C616342933}" type="pres">
      <dgm:prSet presAssocID="{3DC5F4F3-E73F-49C4-A604-0900ED294A26}" presName="Parent" presStyleLbl="alignNode1" presStyleIdx="0" presStyleCnt="1" custScaleX="107415" custScaleY="7802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B40779-873C-49C2-A650-CF17E63D7BCF}" type="pres">
      <dgm:prSet presAssocID="{3DC5F4F3-E73F-49C4-A604-0900ED294A26}" presName="Accent" presStyleLbl="parChTrans1D1" presStyleIdx="0" presStyleCnt="1"/>
      <dgm:spPr/>
    </dgm:pt>
    <dgm:pt modelId="{5780F820-E445-4819-A724-7CC95AB27A5F}" type="pres">
      <dgm:prSet presAssocID="{3DC5F4F3-E73F-49C4-A604-0900ED294A26}" presName="Child" presStyleLbl="revTx" presStyleIdx="1" presStyleCnt="2" custScaleY="159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41A2B4-EF25-453C-85D8-8E52A08F684E}" type="presOf" srcId="{8F8AC3F5-A358-469A-A5EA-A993B0DB5690}" destId="{5780F820-E445-4819-A724-7CC95AB27A5F}" srcOrd="0" destOrd="3" presId="urn:microsoft.com/office/officeart/2011/layout/TabList"/>
    <dgm:cxn modelId="{C2F29078-645C-45D9-8069-8C5DF7FF87BB}" srcId="{3DC5F4F3-E73F-49C4-A604-0900ED294A26}" destId="{BA689F60-D7D0-49E6-9865-D08672C8EC4D}" srcOrd="6" destOrd="0" parTransId="{E7D54773-439B-481F-8947-70AFD955029A}" sibTransId="{47574BD1-E827-42A3-96E0-FC13ABAADB63}"/>
    <dgm:cxn modelId="{C5702A9A-BD52-4B5C-807A-5D57C5B70F67}" type="presOf" srcId="{0FDBBBD2-79C0-4174-AF51-9F54AC83383E}" destId="{B42B628C-4CCF-453E-B9F7-559D6E497295}" srcOrd="0" destOrd="0" presId="urn:microsoft.com/office/officeart/2011/layout/TabList"/>
    <dgm:cxn modelId="{8F109EC2-22DD-4829-BD94-BFF15E01BF4C}" srcId="{3DC5F4F3-E73F-49C4-A604-0900ED294A26}" destId="{BC43B6B6-8675-4319-9D13-D1D0B1C0330A}" srcOrd="5" destOrd="0" parTransId="{BCDF30AD-34F2-47F5-AEFC-FB2B50479773}" sibTransId="{AAAB69B8-DF0E-4EB7-A3E6-7CFE72311FAB}"/>
    <dgm:cxn modelId="{F3DDBBE7-CD07-4CA0-8299-7601B840FE1D}" srcId="{3DC5F4F3-E73F-49C4-A604-0900ED294A26}" destId="{C0A35767-A314-4F56-A60F-F83DC951016A}" srcOrd="2" destOrd="0" parTransId="{230A30E1-8355-44C4-996A-C560C141B658}" sibTransId="{2AC54A81-3174-4AF8-B580-5C56A228724B}"/>
    <dgm:cxn modelId="{0097D1C9-990F-4D2C-AB7D-85C42674FBFF}" srcId="{3DC5F4F3-E73F-49C4-A604-0900ED294A26}" destId="{B0BE8D91-B3A9-40C1-ACD5-B0B279E0E73C}" srcOrd="7" destOrd="0" parTransId="{A86BE08E-814C-435E-B6E0-2D3E2AD9CCAC}" sibTransId="{2DEE3E98-FEE8-44D6-A23D-BFEF6D4FC632}"/>
    <dgm:cxn modelId="{E392475A-40F3-4643-B052-A9C8E63A0FDF}" type="presOf" srcId="{86BACEC6-DF5D-4B31-ADC5-D9F77BFA42F5}" destId="{5780F820-E445-4819-A724-7CC95AB27A5F}" srcOrd="0" destOrd="9" presId="urn:microsoft.com/office/officeart/2011/layout/TabList"/>
    <dgm:cxn modelId="{CF7882CE-C38C-444B-8B1C-98C03DFDE0AF}" type="presOf" srcId="{CF0F82CC-4E4C-4FFE-AB6C-E67964F774B8}" destId="{0517D55D-3799-41F9-9FBB-A3A47B029266}" srcOrd="0" destOrd="0" presId="urn:microsoft.com/office/officeart/2011/layout/TabList"/>
    <dgm:cxn modelId="{6FB7C32B-3D11-4677-8305-1139EB6C6DBF}" type="presOf" srcId="{14BFA1AD-FEFF-4FB8-BDDB-3A8F8F1C307D}" destId="{5780F820-E445-4819-A724-7CC95AB27A5F}" srcOrd="0" destOrd="0" presId="urn:microsoft.com/office/officeart/2011/layout/TabList"/>
    <dgm:cxn modelId="{40E22719-A4C7-46E9-890A-7DD91726F3A4}" srcId="{3DC5F4F3-E73F-49C4-A604-0900ED294A26}" destId="{CF0F82CC-4E4C-4FFE-AB6C-E67964F774B8}" srcOrd="0" destOrd="0" parTransId="{09C9EAF6-6A9C-4BD6-AB3B-47ACDEEA20C5}" sibTransId="{8AF908FE-47D6-4EE2-A27F-E287D36448BB}"/>
    <dgm:cxn modelId="{5145A0E9-86F0-493F-B646-F0CCD88A4A0A}" srcId="{3DC5F4F3-E73F-49C4-A604-0900ED294A26}" destId="{EB6062F6-3C97-4271-B851-A2E3391F07ED}" srcOrd="3" destOrd="0" parTransId="{9B31D762-8AEB-4914-81B8-C305E41C1B73}" sibTransId="{AD2B50E6-6A7D-43DD-B067-A460C2FB43F8}"/>
    <dgm:cxn modelId="{75098117-1FD3-4B73-9C99-6240DFB3B388}" type="presOf" srcId="{C0A35767-A314-4F56-A60F-F83DC951016A}" destId="{5780F820-E445-4819-A724-7CC95AB27A5F}" srcOrd="0" destOrd="1" presId="urn:microsoft.com/office/officeart/2011/layout/TabList"/>
    <dgm:cxn modelId="{2E1468BE-0D1F-4FB5-882C-6AD6E47D3BC7}" type="presOf" srcId="{02D5106F-2D30-42CF-99DA-1C4F2970621C}" destId="{5780F820-E445-4819-A724-7CC95AB27A5F}" srcOrd="0" destOrd="8" presId="urn:microsoft.com/office/officeart/2011/layout/TabList"/>
    <dgm:cxn modelId="{15356612-92DE-4924-BA39-99BB468BE078}" srcId="{3DC5F4F3-E73F-49C4-A604-0900ED294A26}" destId="{53260071-809F-488B-97CC-E7606CEB8A03}" srcOrd="8" destOrd="0" parTransId="{18BCAE2F-8DA3-4C4F-B3A1-E754BC3F314C}" sibTransId="{CF43E8C4-6F6D-458E-A41E-601D6DBD571C}"/>
    <dgm:cxn modelId="{6BF1AB16-BDD3-46EF-AC83-6A102BE37733}" srcId="{0FDBBBD2-79C0-4174-AF51-9F54AC83383E}" destId="{3DC5F4F3-E73F-49C4-A604-0900ED294A26}" srcOrd="0" destOrd="0" parTransId="{88996D95-BC97-4C94-8743-A6C6C609F037}" sibTransId="{2041DD13-CDA2-42F4-A92A-E262EBEED544}"/>
    <dgm:cxn modelId="{B627C7D4-F334-4CB8-917A-BDA890854F71}" srcId="{3DC5F4F3-E73F-49C4-A604-0900ED294A26}" destId="{14BFA1AD-FEFF-4FB8-BDDB-3A8F8F1C307D}" srcOrd="1" destOrd="0" parTransId="{2A264110-522C-4E3A-8892-BD5B9726687B}" sibTransId="{FE28803B-3ACD-4D04-9C92-3A76A653FDDB}"/>
    <dgm:cxn modelId="{D16E1BB5-21E1-41FC-8B57-3281CDBC9537}" type="presOf" srcId="{EB6062F6-3C97-4271-B851-A2E3391F07ED}" destId="{5780F820-E445-4819-A724-7CC95AB27A5F}" srcOrd="0" destOrd="2" presId="urn:microsoft.com/office/officeart/2011/layout/TabList"/>
    <dgm:cxn modelId="{21D28493-22E1-4271-BC52-6EAA8DF58B35}" srcId="{3DC5F4F3-E73F-49C4-A604-0900ED294A26}" destId="{02D5106F-2D30-42CF-99DA-1C4F2970621C}" srcOrd="9" destOrd="0" parTransId="{79A5BA5F-27FF-4E2F-94FE-4A103043CB51}" sibTransId="{B7B29331-FD4E-42CF-83E6-921904B9AD43}"/>
    <dgm:cxn modelId="{E3CA9CE4-4C33-42B7-B7DA-3AFF2ECAF5D1}" srcId="{3DC5F4F3-E73F-49C4-A604-0900ED294A26}" destId="{8F8AC3F5-A358-469A-A5EA-A993B0DB5690}" srcOrd="4" destOrd="0" parTransId="{F82285D4-4E99-49A6-A998-F14FE8332A2E}" sibTransId="{4ED94D09-BC80-4C09-B1BC-C8FB0228F4A9}"/>
    <dgm:cxn modelId="{68F26C99-FDBE-425E-A9E8-06618C50C4A5}" type="presOf" srcId="{BA689F60-D7D0-49E6-9865-D08672C8EC4D}" destId="{5780F820-E445-4819-A724-7CC95AB27A5F}" srcOrd="0" destOrd="5" presId="urn:microsoft.com/office/officeart/2011/layout/TabList"/>
    <dgm:cxn modelId="{BC45DF4D-E6D7-4184-A14B-0EC2A97B0C80}" type="presOf" srcId="{BC43B6B6-8675-4319-9D13-D1D0B1C0330A}" destId="{5780F820-E445-4819-A724-7CC95AB27A5F}" srcOrd="0" destOrd="4" presId="urn:microsoft.com/office/officeart/2011/layout/TabList"/>
    <dgm:cxn modelId="{189BD3CF-9567-42F0-B444-A6C3B1B40812}" srcId="{3DC5F4F3-E73F-49C4-A604-0900ED294A26}" destId="{86BACEC6-DF5D-4B31-ADC5-D9F77BFA42F5}" srcOrd="10" destOrd="0" parTransId="{3C5EAE08-DE6D-40DB-92B9-227666A4B352}" sibTransId="{ECF53E1C-C8A5-4E8B-AC5E-EA1B785F4C03}"/>
    <dgm:cxn modelId="{919F22D8-FC17-479C-8429-29821EB6AE6B}" type="presOf" srcId="{B0BE8D91-B3A9-40C1-ACD5-B0B279E0E73C}" destId="{5780F820-E445-4819-A724-7CC95AB27A5F}" srcOrd="0" destOrd="6" presId="urn:microsoft.com/office/officeart/2011/layout/TabList"/>
    <dgm:cxn modelId="{22E10F85-A78F-428E-9820-FC3C52B598B2}" type="presOf" srcId="{3DC5F4F3-E73F-49C4-A604-0900ED294A26}" destId="{4DA9F075-3E5E-42AF-879D-62C616342933}" srcOrd="0" destOrd="0" presId="urn:microsoft.com/office/officeart/2011/layout/TabList"/>
    <dgm:cxn modelId="{43AEBC6A-CDA5-45CB-87B3-14E12B5E1D36}" type="presOf" srcId="{53260071-809F-488B-97CC-E7606CEB8A03}" destId="{5780F820-E445-4819-A724-7CC95AB27A5F}" srcOrd="0" destOrd="7" presId="urn:microsoft.com/office/officeart/2011/layout/TabList"/>
    <dgm:cxn modelId="{298F0487-0137-4D47-AB0B-6B3D7AFE901D}" type="presParOf" srcId="{B42B628C-4CCF-453E-B9F7-559D6E497295}" destId="{AB2C7020-11D5-4F39-9E3E-F3306B56A10E}" srcOrd="0" destOrd="0" presId="urn:microsoft.com/office/officeart/2011/layout/TabList"/>
    <dgm:cxn modelId="{A87B10DD-C873-4FE0-8F7E-5245774018A5}" type="presParOf" srcId="{AB2C7020-11D5-4F39-9E3E-F3306B56A10E}" destId="{0517D55D-3799-41F9-9FBB-A3A47B029266}" srcOrd="0" destOrd="0" presId="urn:microsoft.com/office/officeart/2011/layout/TabList"/>
    <dgm:cxn modelId="{8A1C98D3-C44A-4B0D-B334-152EAAF443F9}" type="presParOf" srcId="{AB2C7020-11D5-4F39-9E3E-F3306B56A10E}" destId="{4DA9F075-3E5E-42AF-879D-62C616342933}" srcOrd="1" destOrd="0" presId="urn:microsoft.com/office/officeart/2011/layout/TabList"/>
    <dgm:cxn modelId="{34E732C7-45D2-4655-84CB-A27559DB04F6}" type="presParOf" srcId="{AB2C7020-11D5-4F39-9E3E-F3306B56A10E}" destId="{07B40779-873C-49C2-A650-CF17E63D7BCF}" srcOrd="2" destOrd="0" presId="urn:microsoft.com/office/officeart/2011/layout/TabList"/>
    <dgm:cxn modelId="{BC30078A-FD1C-41F8-90F7-5BE3CC799325}" type="presParOf" srcId="{B42B628C-4CCF-453E-B9F7-559D6E497295}" destId="{5780F820-E445-4819-A724-7CC95AB27A5F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3F233FA-CA5B-4BF0-A0B1-7B07C6D070BA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CF49A1-4DC9-422A-9150-46FE2FC076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31CC7-0E79-4D39-883A-D994DEE1040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A017-4CEA-4B83-AE27-90153D01A2AD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62A5-1D98-4598-84A9-1D93CD19C1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23BB-EBFC-47CB-9074-FE934F6D8E29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55F8-820D-41E2-A00C-C10394D31B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2D63-7CB2-47B4-988D-391A7FB01565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0357-3D36-4181-B3BE-8A38F315A2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B745-42DD-4AFB-8788-A676B87BC0D2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E86E-D797-476A-9064-AE2A54262A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338138"/>
            <a:ext cx="8229600" cy="57880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F6C1-1CD6-45FA-8D20-7BA480BAE151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348E-3A22-43D2-A824-DC3B54CA6D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FCC1-A52E-4A82-8AAE-A9FE83CBA9D5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93D0-905E-4FFB-A654-6FFBA9B77A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6C45-4082-48D0-9CED-6ED1D8875688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6DE2-B485-463F-952F-C406F88411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F024-06C1-494A-8E36-C98832C081CF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50AD-DC7F-4F29-B89F-D07B32E626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DE185-643D-4292-8229-65951F73AACA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E0B1-22F7-4748-A1A3-C4A9380093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C845-5CC3-4B1B-9041-C789BB45C2EB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0CF7-76E0-4046-89E6-9EBD632767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A90B-8315-4E71-A2E7-A5A6A8C1CC38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D911-42D7-40C9-BF80-777C5D010A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1583-47BC-4AB9-8B20-612CDF3E9138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8AA6-2972-4F54-8AB9-11F00218D6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FFAD-2EF7-4E9D-981A-B6FD6E7A0CA7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938C-DB24-41F6-A35E-558E074D01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AA2023-3120-45B7-B09D-DF26132C119B}" type="datetimeFigureOut">
              <a:rPr lang="zh-TW" altLang="en-US"/>
              <a:pPr>
                <a:defRPr/>
              </a:pPr>
              <a:t>2012/10/10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81ED845-4E89-4538-BF91-89D7D273DC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1" r:id="rId2"/>
    <p:sldLayoutId id="2147483899" r:id="rId3"/>
    <p:sldLayoutId id="2147483892" r:id="rId4"/>
    <p:sldLayoutId id="2147483893" r:id="rId5"/>
    <p:sldLayoutId id="2147483894" r:id="rId6"/>
    <p:sldLayoutId id="2147483900" r:id="rId7"/>
    <p:sldLayoutId id="2147483901" r:id="rId8"/>
    <p:sldLayoutId id="2147483902" r:id="rId9"/>
    <p:sldLayoutId id="2147483895" r:id="rId10"/>
    <p:sldLayoutId id="2147483903" r:id="rId11"/>
    <p:sldLayoutId id="2147483896" r:id="rId12"/>
    <p:sldLayoutId id="21474838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ender.cpshs.hcc.edu.tw/front/bin/ptlist.phtml?Category=112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4.nhush.tp.edu.tw/joomla/cht/index.php?code=list&amp;ids=30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副標題 2"/>
          <p:cNvSpPr>
            <a:spLocks noGrp="1"/>
          </p:cNvSpPr>
          <p:nvPr>
            <p:ph type="subTitle" idx="1"/>
          </p:nvPr>
        </p:nvSpPr>
        <p:spPr>
          <a:xfrm>
            <a:off x="1223963" y="2276475"/>
            <a:ext cx="6553200" cy="1152525"/>
          </a:xfrm>
        </p:spPr>
        <p:txBody>
          <a:bodyPr/>
          <a:lstStyle/>
          <a:p>
            <a:pPr eaLnBrk="1" hangingPunct="1"/>
            <a:r>
              <a:rPr lang="zh-TW" altLang="zh-TW" sz="6000" smtClean="0">
                <a:solidFill>
                  <a:srgbClr val="FFFF00"/>
                </a:solidFill>
                <a:latin typeface="標楷體" pitchFamily="65" charset="-120"/>
              </a:rPr>
              <a:t>性</a:t>
            </a:r>
            <a:r>
              <a:rPr lang="zh-TW" altLang="en-US" sz="6000" smtClean="0">
                <a:solidFill>
                  <a:srgbClr val="FFFF00"/>
                </a:solidFill>
                <a:latin typeface="標楷體" pitchFamily="65" charset="-120"/>
              </a:rPr>
              <a:t>別</a:t>
            </a:r>
            <a:r>
              <a:rPr lang="zh-TW" altLang="zh-TW" sz="6000" smtClean="0">
                <a:solidFill>
                  <a:srgbClr val="FFFF00"/>
                </a:solidFill>
                <a:latin typeface="標楷體" pitchFamily="65" charset="-120"/>
              </a:rPr>
              <a:t>平</a:t>
            </a:r>
            <a:r>
              <a:rPr lang="zh-TW" altLang="en-US" sz="6000" smtClean="0">
                <a:solidFill>
                  <a:srgbClr val="FFFF00"/>
                </a:solidFill>
                <a:latin typeface="標楷體" pitchFamily="65" charset="-120"/>
              </a:rPr>
              <a:t>等教育</a:t>
            </a:r>
          </a:p>
        </p:txBody>
      </p:sp>
      <p:sp>
        <p:nvSpPr>
          <p:cNvPr id="13316" name="文字方塊 3"/>
          <p:cNvSpPr txBox="1">
            <a:spLocks noChangeArrowheads="1"/>
          </p:cNvSpPr>
          <p:nvPr/>
        </p:nvSpPr>
        <p:spPr bwMode="auto">
          <a:xfrm>
            <a:off x="1763713" y="4365625"/>
            <a:ext cx="5903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2800" dirty="0" smtClean="0">
                <a:solidFill>
                  <a:srgbClr val="002060"/>
                </a:solidFill>
                <a:latin typeface="+mn-ea"/>
                <a:ea typeface="+mn-ea"/>
              </a:rPr>
              <a:t>桃園縣學生輔導諮商中心 </a:t>
            </a:r>
            <a:endParaRPr kumimoji="0" lang="en-US" altLang="zh-TW" sz="28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algn="ctr" eaLnBrk="1" hangingPunct="1">
              <a:defRPr/>
            </a:pPr>
            <a:r>
              <a:rPr kumimoji="0" lang="zh-TW" altLang="en-US" sz="2800" dirty="0" smtClean="0">
                <a:solidFill>
                  <a:srgbClr val="002060"/>
                </a:solidFill>
                <a:latin typeface="+mn-ea"/>
                <a:ea typeface="+mn-ea"/>
              </a:rPr>
              <a:t>沈天勇督導、陳政祺 心理師</a:t>
            </a:r>
            <a:endParaRPr kumimoji="0" lang="en-US" altLang="zh-TW" sz="28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algn="ctr" eaLnBrk="1" hangingPunct="1">
              <a:defRPr/>
            </a:pPr>
            <a:r>
              <a:rPr kumimoji="0" lang="en-US" altLang="zh-TW" sz="2800" dirty="0" smtClean="0">
                <a:solidFill>
                  <a:srgbClr val="002060"/>
                </a:solidFill>
                <a:latin typeface="+mn-ea"/>
                <a:ea typeface="+mn-ea"/>
              </a:rPr>
              <a:t>101</a:t>
            </a:r>
            <a:r>
              <a:rPr kumimoji="0" lang="zh-TW" altLang="en-US" sz="2800" dirty="0" smtClean="0">
                <a:solidFill>
                  <a:srgbClr val="002060"/>
                </a:solidFill>
                <a:latin typeface="+mn-ea"/>
                <a:ea typeface="+mn-ea"/>
              </a:rPr>
              <a:t>年</a:t>
            </a:r>
            <a:r>
              <a:rPr kumimoji="0" lang="en-US" altLang="zh-TW" sz="2800" dirty="0" smtClean="0">
                <a:solidFill>
                  <a:srgbClr val="002060"/>
                </a:solidFill>
                <a:latin typeface="+mn-ea"/>
                <a:ea typeface="+mn-ea"/>
              </a:rPr>
              <a:t>10</a:t>
            </a:r>
            <a:r>
              <a:rPr kumimoji="0" lang="zh-TW" altLang="en-US" sz="2800" dirty="0" smtClean="0">
                <a:solidFill>
                  <a:srgbClr val="002060"/>
                </a:solidFill>
                <a:latin typeface="+mn-ea"/>
                <a:ea typeface="+mn-ea"/>
              </a:rPr>
              <a:t>月</a:t>
            </a:r>
            <a:r>
              <a:rPr kumimoji="0" lang="en-US" altLang="zh-TW" sz="2800" dirty="0" smtClean="0">
                <a:solidFill>
                  <a:srgbClr val="002060"/>
                </a:solidFill>
                <a:latin typeface="+mn-ea"/>
                <a:ea typeface="+mn-ea"/>
              </a:rPr>
              <a:t>11</a:t>
            </a:r>
            <a:r>
              <a:rPr kumimoji="0" lang="zh-TW" altLang="en-US" sz="2800" dirty="0" smtClean="0">
                <a:solidFill>
                  <a:srgbClr val="002060"/>
                </a:solidFill>
                <a:latin typeface="+mn-ea"/>
                <a:ea typeface="+mn-ea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395288" y="2060575"/>
            <a:ext cx="8507412" cy="345598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標楷體" pitchFamily="65" charset="-120"/>
              </a:rPr>
              <a:t>在各種「霸凌」行為中，以身體、性別、性取向或性徵為題材，而加以譏笑、嘲諷、評論或侵犯者。</a:t>
            </a:r>
            <a:endParaRPr lang="en-US" altLang="zh-TW" sz="2800" dirty="0" smtClean="0"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標楷體" pitchFamily="65" charset="-120"/>
              </a:rPr>
              <a:t>阿魯巴遊戲算是性霸凌。</a:t>
            </a:r>
            <a:endParaRPr lang="en-US" altLang="zh-TW" sz="2800" dirty="0" smtClean="0"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標楷體" pitchFamily="65" charset="-120"/>
              </a:rPr>
              <a:t>若只是基於好玩，因為阿魯巴遊戲玩的部分涉及性器官可認有性意味，構成校園性騷擾。</a:t>
            </a:r>
            <a:endParaRPr lang="en-US" altLang="zh-TW" sz="2800" dirty="0" smtClean="0"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標楷體" pitchFamily="65" charset="-120"/>
              </a:rPr>
              <a:t>如果不只是好玩，還有滿足性慾的猥褻故意，構成校園性侵害。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zh-TW" alt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51500" y="6381750"/>
            <a:ext cx="338455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chemeClr val="tx1"/>
                </a:solidFill>
                <a:latin typeface="標楷體" pitchFamily="65" charset="-120"/>
              </a:rPr>
              <a:t>（性別平等教育資訊網，</a:t>
            </a:r>
            <a:r>
              <a:rPr kumimoji="0" lang="en-US" altLang="zh-TW" sz="1600" dirty="0">
                <a:solidFill>
                  <a:schemeClr val="tx1"/>
                </a:solidFill>
                <a:latin typeface="標楷體" pitchFamily="65" charset="-120"/>
              </a:rPr>
              <a:t>2012</a:t>
            </a:r>
            <a:r>
              <a:rPr kumimoji="0" lang="zh-TW" altLang="en-US" sz="1600" dirty="0">
                <a:solidFill>
                  <a:schemeClr val="tx1"/>
                </a:solidFill>
                <a:latin typeface="標楷體" pitchFamily="65" charset="-120"/>
              </a:rPr>
              <a:t>）</a:t>
            </a:r>
            <a:endParaRPr kumimoji="0"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750" y="765175"/>
            <a:ext cx="4103688" cy="93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solidFill>
                  <a:srgbClr val="FFFF00"/>
                </a:solidFill>
                <a:latin typeface="標楷體" pitchFamily="65" charset="-120"/>
              </a:rPr>
              <a:t>2-2</a:t>
            </a:r>
            <a:r>
              <a:rPr kumimoji="0" lang="zh-TW" altLang="en-US" sz="3600" dirty="0">
                <a:solidFill>
                  <a:srgbClr val="FFFF00"/>
                </a:solidFill>
                <a:latin typeface="標楷體" pitchFamily="65" charset="-120"/>
              </a:rPr>
              <a:t>性霸凌的情況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539750" y="1557338"/>
            <a:ext cx="8266113" cy="4656137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</a:rPr>
              <a:t>性別平等教育法第二條定義</a:t>
            </a:r>
            <a:endParaRPr lang="en-US" altLang="zh-TW" dirty="0" smtClean="0">
              <a:solidFill>
                <a:srgbClr val="7030A0"/>
              </a:solidFill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zh-TW" dirty="0" smtClean="0">
                <a:latin typeface="標楷體" pitchFamily="65" charset="-120"/>
              </a:rPr>
              <a:t>性侵害</a:t>
            </a:r>
            <a:r>
              <a:rPr lang="en-US" altLang="zh-TW" dirty="0" smtClean="0">
                <a:latin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</a:rPr>
              <a:t>指性侵害犯罪防治法所稱性侵害犯罪之行為。</a:t>
            </a:r>
            <a:endParaRPr lang="en-US" altLang="zh-TW" dirty="0" smtClean="0"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</a:rPr>
              <a:t>刑法性侵害</a:t>
            </a:r>
            <a:r>
              <a:rPr lang="en-US" altLang="zh-TW" dirty="0" smtClean="0">
                <a:latin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</a:rPr>
              <a:t>是指對男女以強暴、脅迫、恐嚇、催眠或其他</a:t>
            </a:r>
            <a:r>
              <a:rPr lang="zh-TW" altLang="en-US" u="sng" dirty="0" smtClean="0">
                <a:solidFill>
                  <a:srgbClr val="00B050"/>
                </a:solidFill>
                <a:latin typeface="標楷體" pitchFamily="65" charset="-120"/>
              </a:rPr>
              <a:t>違反其意願之方法而性交或猥褻者</a:t>
            </a:r>
            <a:r>
              <a:rPr lang="zh-TW" altLang="en-US" dirty="0" smtClean="0">
                <a:latin typeface="標楷體" pitchFamily="65" charset="-120"/>
              </a:rPr>
              <a:t>，亦即以性的方式侵犯到人的身體自主權，即可視為一種性侵害，此為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公訴罪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非告訴乃論罪</a:t>
            </a:r>
            <a:r>
              <a:rPr lang="zh-TW" altLang="en-US" dirty="0" smtClean="0">
                <a:latin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</a:rPr>
              <a:t>與未滿十六歲之人</a:t>
            </a:r>
            <a:r>
              <a:rPr lang="zh-TW" altLang="en-US" dirty="0" smtClean="0">
                <a:latin typeface="標楷體" pitchFamily="65" charset="-120"/>
              </a:rPr>
              <a:t>發生性行為者亦屬性侵害</a:t>
            </a:r>
            <a:endParaRPr lang="en-US" altLang="zh-TW" dirty="0" smtClean="0"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</a:rPr>
              <a:t>性交行為：   </a:t>
            </a:r>
            <a:endParaRPr lang="en-US" altLang="zh-TW" b="1" dirty="0" smtClean="0">
              <a:latin typeface="標楷體" pitchFamily="65" charset="-12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latin typeface="標楷體" pitchFamily="65" charset="-120"/>
              </a:rPr>
              <a:t>    </a:t>
            </a:r>
            <a:r>
              <a:rPr lang="zh-TW" altLang="en-US" b="1" dirty="0" smtClean="0">
                <a:latin typeface="標楷體" pitchFamily="65" charset="-120"/>
              </a:rPr>
              <a:t>包括以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</a:rPr>
              <a:t>性器</a:t>
            </a:r>
            <a:r>
              <a:rPr lang="zh-TW" altLang="en-US" b="1" dirty="0" smtClean="0">
                <a:latin typeface="標楷體" pitchFamily="65" charset="-120"/>
              </a:rPr>
              <a:t>進入他人之性器、肛門或口腔之行為，以及以性器之外的其他身體部位，或身體以外的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</a:rPr>
              <a:t>器物</a:t>
            </a:r>
            <a:r>
              <a:rPr lang="zh-TW" altLang="en-US" b="1" dirty="0" smtClean="0">
                <a:latin typeface="標楷體" pitchFamily="65" charset="-120"/>
              </a:rPr>
              <a:t>進入他人之性器、身體或腔門之行為。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</a:rPr>
              <a:t>即包括肛交、口交、手指插入、異物插入及性器接觸等性行為</a:t>
            </a:r>
            <a:r>
              <a:rPr lang="zh-TW" altLang="en-US" b="1" dirty="0" smtClean="0">
                <a:latin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altLang="zh-TW" dirty="0" smtClean="0">
              <a:latin typeface="標楷體" pitchFamily="65" charset="-120"/>
            </a:endParaRPr>
          </a:p>
          <a:p>
            <a:pPr lvl="1" indent="-274320" eaLnBrk="1" fontAlgn="auto" hangingPunct="1">
              <a:spcAft>
                <a:spcPts val="0"/>
              </a:spcAft>
              <a:defRPr/>
            </a:pPr>
            <a:endParaRPr lang="zh-TW" altLang="en-US" sz="3200" b="1" dirty="0" smtClean="0">
              <a:latin typeface="標楷體" pitchFamily="65" charset="-120"/>
            </a:endParaRPr>
          </a:p>
        </p:txBody>
      </p:sp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8F10C-878C-41F8-A1ED-700BDC166E7F}" type="slidenum">
              <a:rPr kumimoji="0" lang="zh-TW" altLang="en-US" smtClean="0">
                <a:solidFill>
                  <a:srgbClr val="4D4D4D"/>
                </a:solidFill>
                <a:latin typeface="Gill Sans MT"/>
                <a:ea typeface="新細明體" charset="-120"/>
              </a:rPr>
              <a:pPr/>
              <a:t>11</a:t>
            </a:fld>
            <a:endParaRPr kumimoji="0" lang="en-US" altLang="zh-TW" smtClean="0">
              <a:solidFill>
                <a:srgbClr val="4D4D4D"/>
              </a:solidFill>
              <a:latin typeface="Gill Sans MT"/>
              <a:ea typeface="新細明體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088" y="620713"/>
            <a:ext cx="7200900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solidFill>
                  <a:srgbClr val="FFFF00"/>
                </a:solidFill>
                <a:latin typeface="標楷體" pitchFamily="65" charset="-120"/>
              </a:rPr>
              <a:t>3-1</a:t>
            </a:r>
            <a:r>
              <a:rPr kumimoji="0" lang="zh-TW" altLang="en-US" sz="3600" dirty="0">
                <a:solidFill>
                  <a:srgbClr val="FFFF00"/>
                </a:solidFill>
                <a:latin typeface="標楷體" pitchFamily="65" charset="-120"/>
              </a:rPr>
              <a:t>性侵害定義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496888" y="5995988"/>
            <a:ext cx="8351837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</a:t>
            </a:r>
            <a:r>
              <a:rPr kumimoji="0"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性騷擾、性侵害分別～性器或異接合為分別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2"/>
          <p:cNvSpPr>
            <a:spLocks noGrp="1"/>
          </p:cNvSpPr>
          <p:nvPr>
            <p:ph idx="1"/>
          </p:nvPr>
        </p:nvSpPr>
        <p:spPr>
          <a:xfrm>
            <a:off x="323850" y="2060575"/>
            <a:ext cx="8504238" cy="4140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合意性行為</a:t>
            </a:r>
            <a:r>
              <a:rPr lang="zh-TW" altLang="en-US" sz="2800" dirty="0" smtClean="0">
                <a:latin typeface="+mn-ea"/>
              </a:rPr>
              <a:t>：</a:t>
            </a:r>
            <a:endParaRPr lang="en-US" altLang="zh-TW" sz="2800" dirty="0" smtClean="0">
              <a:latin typeface="+mn-ea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dirty="0">
                <a:latin typeface="+mn-ea"/>
              </a:rPr>
              <a:t> </a:t>
            </a:r>
            <a:r>
              <a:rPr lang="en-US" altLang="zh-TW" sz="2800" dirty="0" smtClean="0">
                <a:latin typeface="+mn-ea"/>
              </a:rPr>
              <a:t>   </a:t>
            </a:r>
            <a:r>
              <a:rPr lang="zh-TW" altLang="en-US" sz="2800" dirty="0" smtClean="0">
                <a:latin typeface="+mn-ea"/>
              </a:rPr>
              <a:t>指當事雙方均未成年，在雙方同意下發生性行為。</a:t>
            </a:r>
          </a:p>
          <a:p>
            <a:pPr eaLnBrk="1" hangingPunct="1"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性脅迫行為</a:t>
            </a:r>
            <a:r>
              <a:rPr lang="zh-TW" altLang="en-US" sz="2800" dirty="0" smtClean="0">
                <a:latin typeface="+mn-ea"/>
              </a:rPr>
              <a:t>：</a:t>
            </a:r>
            <a:endParaRPr lang="en-US" altLang="zh-TW" sz="2800" dirty="0" smtClean="0">
              <a:latin typeface="+mn-ea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dirty="0" smtClean="0">
                <a:latin typeface="+mn-ea"/>
              </a:rPr>
              <a:t>    </a:t>
            </a:r>
            <a:r>
              <a:rPr lang="zh-TW" altLang="en-US" sz="2800" dirty="0" smtClean="0">
                <a:latin typeface="+mn-ea"/>
              </a:rPr>
              <a:t>以恐嚇脅迫方式獲取性服務或滿足性慾行為。</a:t>
            </a:r>
          </a:p>
          <a:p>
            <a:pPr eaLnBrk="1" hangingPunct="1"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性攻擊行為</a:t>
            </a:r>
            <a:r>
              <a:rPr lang="zh-TW" altLang="en-US" sz="2800" dirty="0" smtClean="0">
                <a:latin typeface="+mn-ea"/>
              </a:rPr>
              <a:t>：</a:t>
            </a:r>
            <a:endParaRPr lang="en-US" altLang="zh-TW" sz="2800" dirty="0" smtClean="0">
              <a:latin typeface="+mn-ea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dirty="0" smtClean="0">
                <a:latin typeface="+mn-ea"/>
              </a:rPr>
              <a:t>    </a:t>
            </a:r>
            <a:r>
              <a:rPr lang="zh-TW" altLang="en-US" sz="2800" dirty="0" smtClean="0">
                <a:latin typeface="+mn-ea"/>
              </a:rPr>
              <a:t>包括強暴及任何具有傷害性或虐待性的性暴力及</a:t>
            </a:r>
            <a:endParaRPr lang="en-US" altLang="zh-TW" sz="2800" dirty="0" smtClean="0">
              <a:latin typeface="+mn-ea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dirty="0">
                <a:latin typeface="+mn-ea"/>
              </a:rPr>
              <a:t> </a:t>
            </a:r>
            <a:r>
              <a:rPr lang="en-US" altLang="zh-TW" sz="2800" dirty="0" smtClean="0">
                <a:latin typeface="+mn-ea"/>
              </a:rPr>
              <a:t>   </a:t>
            </a:r>
            <a:r>
              <a:rPr lang="zh-TW" altLang="en-US" sz="2800" dirty="0" smtClean="0">
                <a:latin typeface="+mn-ea"/>
              </a:rPr>
              <a:t>性行為。 </a:t>
            </a:r>
          </a:p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3DA279-03BA-4A39-AD58-E6280FE30961}" type="slidenum">
              <a:rPr lang="zh-TW" altLang="en-US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7651" name="標題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08075"/>
          </a:xfrm>
        </p:spPr>
        <p:txBody>
          <a:bodyPr/>
          <a:lstStyle/>
          <a:p>
            <a:pPr algn="l" eaLnBrk="1" hangingPunct="1"/>
            <a:r>
              <a:rPr lang="en-US" altLang="zh-TW" sz="4000" smtClean="0">
                <a:solidFill>
                  <a:srgbClr val="FFFF00"/>
                </a:solidFill>
                <a:latin typeface="標楷體" pitchFamily="65" charset="-120"/>
              </a:rPr>
              <a:t>3-2 </a:t>
            </a:r>
            <a:r>
              <a:rPr lang="zh-TW" altLang="en-US" sz="4000" smtClean="0">
                <a:solidFill>
                  <a:srgbClr val="FFFF00"/>
                </a:solidFill>
                <a:latin typeface="標楷體" pitchFamily="65" charset="-120"/>
              </a:rPr>
              <a:t>校園性侵害類型</a:t>
            </a:r>
            <a:endParaRPr lang="zh-TW" altLang="en-US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2800" dirty="0" smtClean="0">
                <a:latin typeface="+mn-ea"/>
              </a:rPr>
              <a:t>性侵害的加害人常用下面的方法誘騙或恐嚇受害人：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800" dirty="0" smtClean="0">
                <a:latin typeface="+mn-ea"/>
              </a:rPr>
              <a:t>  </a:t>
            </a:r>
            <a:r>
              <a:rPr lang="en-US" altLang="zh-TW" sz="2800" dirty="0" smtClean="0">
                <a:latin typeface="+mn-ea"/>
              </a:rPr>
              <a:t>1.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暴力</a:t>
            </a:r>
            <a:r>
              <a:rPr lang="zh-TW" altLang="en-US" sz="2800" dirty="0" smtClean="0">
                <a:latin typeface="+mn-ea"/>
              </a:rPr>
              <a:t>：毆打你、踹你，讓你心生恐懼而順從。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800" dirty="0" smtClean="0">
                <a:latin typeface="+mn-ea"/>
              </a:rPr>
              <a:t>  </a:t>
            </a:r>
            <a:r>
              <a:rPr lang="en-US" altLang="zh-TW" sz="2800" dirty="0" smtClean="0">
                <a:latin typeface="+mn-ea"/>
              </a:rPr>
              <a:t>2.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哄騙</a:t>
            </a:r>
            <a:r>
              <a:rPr lang="zh-TW" altLang="en-US" sz="2800" dirty="0" smtClean="0">
                <a:latin typeface="+mn-ea"/>
              </a:rPr>
              <a:t>：以「帶你玩一種好玩的遊戲」哄騙你。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800" dirty="0" smtClean="0">
                <a:latin typeface="+mn-ea"/>
              </a:rPr>
              <a:t>  </a:t>
            </a:r>
            <a:r>
              <a:rPr lang="en-US" altLang="zh-TW" sz="2800" dirty="0" smtClean="0">
                <a:latin typeface="+mn-ea"/>
              </a:rPr>
              <a:t>3.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賄賂</a:t>
            </a:r>
            <a:r>
              <a:rPr lang="zh-TW" altLang="en-US" sz="2800" dirty="0" smtClean="0">
                <a:latin typeface="+mn-ea"/>
              </a:rPr>
              <a:t>：以「讓我摸你，就給你糖果、禮物或錢」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800" dirty="0" smtClean="0">
                <a:latin typeface="+mn-ea"/>
              </a:rPr>
              <a:t>    </a:t>
            </a:r>
            <a:r>
              <a:rPr lang="en-US" altLang="zh-TW" sz="2800" dirty="0">
                <a:latin typeface="+mn-ea"/>
              </a:rPr>
              <a:t> </a:t>
            </a:r>
            <a:r>
              <a:rPr lang="en-US" altLang="zh-TW" sz="2800" dirty="0" smtClean="0">
                <a:latin typeface="+mn-ea"/>
              </a:rPr>
              <a:t>     </a:t>
            </a:r>
            <a:r>
              <a:rPr lang="zh-TW" altLang="en-US" sz="2800" dirty="0" smtClean="0">
                <a:latin typeface="+mn-ea"/>
              </a:rPr>
              <a:t>誘使你聽他使喚。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800" dirty="0" smtClean="0">
                <a:latin typeface="+mn-ea"/>
              </a:rPr>
              <a:t>  </a:t>
            </a:r>
            <a:r>
              <a:rPr lang="en-US" altLang="zh-TW" sz="2800" dirty="0" smtClean="0">
                <a:latin typeface="+mn-ea"/>
              </a:rPr>
              <a:t>4.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威脅</a:t>
            </a:r>
            <a:r>
              <a:rPr lang="zh-TW" altLang="en-US" sz="2800" dirty="0" smtClean="0">
                <a:latin typeface="+mn-ea"/>
              </a:rPr>
              <a:t>：以「不讓我摸你，我告訴你爸媽說你不乖」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800" dirty="0">
                <a:latin typeface="+mn-ea"/>
              </a:rPr>
              <a:t> </a:t>
            </a:r>
            <a:r>
              <a:rPr lang="en-US" altLang="zh-TW" sz="2800" dirty="0" smtClean="0">
                <a:latin typeface="+mn-ea"/>
              </a:rPr>
              <a:t>         </a:t>
            </a:r>
            <a:r>
              <a:rPr lang="zh-TW" altLang="en-US" sz="2800" dirty="0" smtClean="0">
                <a:latin typeface="+mn-ea"/>
              </a:rPr>
              <a:t>來威脅，逼使你就範。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800" dirty="0" smtClean="0">
                <a:latin typeface="+mn-ea"/>
              </a:rPr>
              <a:t>  </a:t>
            </a:r>
            <a:r>
              <a:rPr lang="en-US" altLang="zh-TW" sz="2800" dirty="0" smtClean="0">
                <a:latin typeface="+mn-ea"/>
              </a:rPr>
              <a:t>5.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恐嚇</a:t>
            </a:r>
            <a:r>
              <a:rPr lang="zh-TW" altLang="en-US" sz="2800" dirty="0" smtClean="0">
                <a:latin typeface="+mn-ea"/>
              </a:rPr>
              <a:t>：以「不聽我的話，就殺死你及家人」來</a:t>
            </a: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800" dirty="0" smtClean="0">
                <a:latin typeface="+mn-ea"/>
              </a:rPr>
              <a:t>    </a:t>
            </a:r>
            <a:r>
              <a:rPr lang="en-US" altLang="zh-TW" sz="2800" dirty="0">
                <a:latin typeface="+mn-ea"/>
              </a:rPr>
              <a:t> </a:t>
            </a:r>
            <a:r>
              <a:rPr lang="en-US" altLang="zh-TW" sz="2800" dirty="0" smtClean="0">
                <a:latin typeface="+mn-ea"/>
              </a:rPr>
              <a:t>     </a:t>
            </a:r>
            <a:r>
              <a:rPr lang="zh-TW" altLang="en-US" sz="2800" dirty="0" smtClean="0">
                <a:latin typeface="+mn-ea"/>
              </a:rPr>
              <a:t>恐嚇你，讓你害怕而任他擺佈。</a:t>
            </a:r>
          </a:p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3600" smtClean="0">
                <a:solidFill>
                  <a:srgbClr val="FFFF00"/>
                </a:solidFill>
                <a:latin typeface="標楷體" pitchFamily="65" charset="-120"/>
              </a:rPr>
              <a:t>3-3</a:t>
            </a:r>
            <a:r>
              <a:rPr lang="zh-TW" altLang="en-US" sz="3600" smtClean="0">
                <a:solidFill>
                  <a:srgbClr val="FFFF00"/>
                </a:solidFill>
                <a:latin typeface="標楷體" pitchFamily="65" charset="-120"/>
              </a:rPr>
              <a:t>性侵害加害人常用的方法</a:t>
            </a:r>
            <a:endParaRPr lang="zh-TW" altLang="en-US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內容版面配置區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性侵害不是只有在深夜外出或是偏僻的空地、暗巷裡才會發生。</a:t>
            </a:r>
            <a:endParaRPr lang="en-US" altLang="zh-TW" sz="2800" smtClean="0">
              <a:latin typeface="標楷體" pitchFamily="65" charset="-120"/>
            </a:endParaRP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性侵害犯罪不受時間、空間的限制，一天當中的每一個時間點、以及任何地點都有可能發生。</a:t>
            </a:r>
            <a:endParaRPr lang="en-US" altLang="zh-TW" sz="2800" smtClean="0">
              <a:latin typeface="標楷體" pitchFamily="65" charset="-120"/>
            </a:endParaRP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在家裡、電梯間、住宅區、公園，甚至校園裡都可能發生。</a:t>
            </a:r>
            <a:endParaRPr lang="en-US" altLang="zh-TW" sz="2800" smtClean="0">
              <a:latin typeface="標楷體" pitchFamily="65" charset="-120"/>
            </a:endParaRP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某些偏僻的死角、平時鮮少人員出入或管理的空間（地下室、儲藏室、垃圾場等）</a:t>
            </a:r>
            <a:endParaRPr lang="zh-TW" altLang="en-US" sz="2800" smtClean="0"/>
          </a:p>
        </p:txBody>
      </p:sp>
      <p:sp>
        <p:nvSpPr>
          <p:cNvPr id="4" name="矩形 3"/>
          <p:cNvSpPr/>
          <p:nvPr/>
        </p:nvSpPr>
        <p:spPr>
          <a:xfrm>
            <a:off x="5651500" y="6381750"/>
            <a:ext cx="338455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chemeClr val="tx1"/>
                </a:solidFill>
                <a:latin typeface="標楷體" pitchFamily="65" charset="-120"/>
              </a:rPr>
              <a:t>（性別平等教育資訊網，</a:t>
            </a:r>
            <a:r>
              <a:rPr kumimoji="0" lang="en-US" altLang="zh-TW" sz="1600" dirty="0">
                <a:solidFill>
                  <a:schemeClr val="tx1"/>
                </a:solidFill>
                <a:latin typeface="標楷體" pitchFamily="65" charset="-120"/>
              </a:rPr>
              <a:t>2012</a:t>
            </a:r>
            <a:r>
              <a:rPr kumimoji="0" lang="zh-TW" altLang="en-US" sz="1600" dirty="0">
                <a:solidFill>
                  <a:schemeClr val="tx1"/>
                </a:solidFill>
                <a:latin typeface="標楷體" pitchFamily="65" charset="-120"/>
              </a:rPr>
              <a:t>）</a:t>
            </a:r>
            <a:endParaRPr kumimoji="0"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750" y="549275"/>
            <a:ext cx="5616575" cy="1150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solidFill>
                  <a:srgbClr val="FFFF00"/>
                </a:solidFill>
                <a:latin typeface="+mn-ea"/>
              </a:rPr>
              <a:t>3-4</a:t>
            </a:r>
            <a:r>
              <a:rPr kumimoji="0" lang="zh-TW" altLang="en-US" sz="3600" dirty="0">
                <a:solidFill>
                  <a:srgbClr val="FFFF00"/>
                </a:solidFill>
                <a:latin typeface="+mn-ea"/>
              </a:rPr>
              <a:t>性侵害的情況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060575"/>
            <a:ext cx="8497887" cy="4321175"/>
          </a:xfrm>
        </p:spPr>
      </p:pic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23AFA9-581C-4A6C-A831-E96F120917A4}" type="slidenum">
              <a:rPr kumimoji="0" lang="zh-TW" altLang="en-US" smtClean="0">
                <a:solidFill>
                  <a:srgbClr val="4D4D4D"/>
                </a:solidFill>
                <a:latin typeface="Gill Sans MT"/>
                <a:ea typeface="新細明體" charset="-120"/>
              </a:rPr>
              <a:pPr/>
              <a:t>15</a:t>
            </a:fld>
            <a:endParaRPr kumimoji="0" lang="en-US" altLang="zh-TW" smtClean="0">
              <a:solidFill>
                <a:srgbClr val="4D4D4D"/>
              </a:solidFill>
              <a:latin typeface="Gill Sans MT"/>
              <a:ea typeface="新細明體" charset="-120"/>
            </a:endParaRPr>
          </a:p>
        </p:txBody>
      </p:sp>
      <p:sp>
        <p:nvSpPr>
          <p:cNvPr id="25604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3600" dirty="0" smtClean="0">
                <a:solidFill>
                  <a:srgbClr val="FFFF00"/>
                </a:solidFill>
                <a:latin typeface="+mn-ea"/>
                <a:ea typeface="+mn-ea"/>
              </a:rPr>
              <a:t>3-5 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  <a:ea typeface="+mn-ea"/>
              </a:rPr>
              <a:t>性侵害法律刑責分類表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403350" y="2060575"/>
            <a:ext cx="7143750" cy="23653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431925" y="5516563"/>
            <a:ext cx="7115175" cy="5699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625" y="1989138"/>
            <a:ext cx="8504238" cy="4110037"/>
          </a:xfrm>
        </p:spPr>
        <p:txBody>
          <a:bodyPr rtlCol="0">
            <a:normAutofit/>
          </a:bodyPr>
          <a:lstStyle/>
          <a:p>
            <a:pPr marL="442913" indent="-442913"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3200" dirty="0" smtClean="0">
                <a:latin typeface="+mn-ea"/>
              </a:rPr>
              <a:t>師生之間</a:t>
            </a:r>
            <a:r>
              <a:rPr lang="en-US" altLang="en-US" sz="3200" dirty="0" smtClean="0">
                <a:latin typeface="+mn-ea"/>
              </a:rPr>
              <a:t>—</a:t>
            </a:r>
            <a:r>
              <a:rPr lang="zh-TW" altLang="en-US" sz="3200" dirty="0" smtClean="0">
                <a:latin typeface="+mn-ea"/>
              </a:rPr>
              <a:t>權力支配與敵意環境</a:t>
            </a:r>
          </a:p>
          <a:p>
            <a:pPr marL="442913" indent="-442913"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3200" dirty="0" smtClean="0">
                <a:latin typeface="+mn-ea"/>
              </a:rPr>
              <a:t>學生之間</a:t>
            </a:r>
            <a:r>
              <a:rPr lang="en-US" altLang="en-US" sz="3200" dirty="0" smtClean="0">
                <a:latin typeface="+mn-ea"/>
              </a:rPr>
              <a:t>—</a:t>
            </a:r>
            <a:r>
              <a:rPr lang="zh-TW" altLang="en-US" sz="3200" dirty="0" smtClean="0">
                <a:latin typeface="+mn-ea"/>
              </a:rPr>
              <a:t>「不當追求」與性侵害或性騷擾</a:t>
            </a:r>
          </a:p>
          <a:p>
            <a:pPr marL="442913" indent="-442913"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3200" dirty="0" smtClean="0">
                <a:latin typeface="+mn-ea"/>
              </a:rPr>
              <a:t>學生之間</a:t>
            </a:r>
            <a:r>
              <a:rPr lang="en-US" altLang="en-US" sz="3200" dirty="0" smtClean="0">
                <a:latin typeface="+mn-ea"/>
              </a:rPr>
              <a:t>—</a:t>
            </a:r>
            <a:r>
              <a:rPr lang="zh-TW" altLang="en-US" sz="3200" dirty="0" smtClean="0">
                <a:latin typeface="+mn-ea"/>
              </a:rPr>
              <a:t>「兩小無猜」式的性侵害行為</a:t>
            </a:r>
          </a:p>
          <a:p>
            <a:pPr marL="442913" indent="-442913"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3200" dirty="0" smtClean="0">
                <a:latin typeface="+mn-ea"/>
              </a:rPr>
              <a:t>同儕之間</a:t>
            </a:r>
            <a:r>
              <a:rPr lang="en-US" altLang="en-US" sz="3200" dirty="0" smtClean="0">
                <a:latin typeface="+mn-ea"/>
              </a:rPr>
              <a:t>—</a:t>
            </a:r>
            <a:r>
              <a:rPr lang="zh-TW" altLang="en-US" sz="3200" dirty="0" smtClean="0">
                <a:latin typeface="+mn-ea"/>
              </a:rPr>
              <a:t>權力支配與敵意環境</a:t>
            </a:r>
            <a:endParaRPr lang="en-US" altLang="zh-TW" sz="3200" dirty="0" smtClean="0">
              <a:latin typeface="+mn-ea"/>
            </a:endParaRPr>
          </a:p>
          <a:p>
            <a:pPr marL="442913" indent="-442913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TW" sz="3200" dirty="0" smtClean="0">
              <a:latin typeface="+mn-ea"/>
            </a:endParaRPr>
          </a:p>
          <a:p>
            <a:pPr marL="442913" indent="-442913"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+mn-ea"/>
              </a:rPr>
              <a:t>～引自輔仁大學法律系吳志光副教授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DF8E6-A778-49D8-8F66-81C458923972}" type="slidenum">
              <a:rPr lang="zh-TW" altLang="en-US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</a:rPr>
              <a:t>校園性侵害或性騷擾事件之主要類型</a:t>
            </a:r>
            <a:endParaRPr lang="en-US" altLang="zh-TW" sz="4000" dirty="0" smtClean="0">
              <a:solidFill>
                <a:srgbClr val="FFFF0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8712968" cy="4680520"/>
          </a:xfrm>
          <a:extLst/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zh-TW" altLang="en-US" sz="3000" dirty="0" smtClean="0">
                <a:solidFill>
                  <a:srgbClr val="7030A0"/>
                </a:solidFill>
                <a:latin typeface="標楷體" pitchFamily="65" charset="-120"/>
              </a:rPr>
              <a:t>地理位置：</a:t>
            </a:r>
            <a:r>
              <a:rPr lang="zh-TW" altLang="en-US" sz="3000" dirty="0" smtClean="0">
                <a:latin typeface="標楷體" pitchFamily="65" charset="-120"/>
              </a:rPr>
              <a:t>校內</a:t>
            </a:r>
            <a:r>
              <a:rPr lang="en-US" altLang="zh-TW" sz="3000" dirty="0" smtClean="0">
                <a:latin typeface="標楷體" pitchFamily="65" charset="-120"/>
              </a:rPr>
              <a:t>/</a:t>
            </a:r>
            <a:r>
              <a:rPr lang="zh-TW" altLang="en-US" sz="3000" dirty="0" smtClean="0">
                <a:latin typeface="標楷體" pitchFamily="65" charset="-120"/>
              </a:rPr>
              <a:t>校外？</a:t>
            </a:r>
            <a:endParaRPr lang="en-US" altLang="zh-TW" sz="3000" dirty="0" smtClean="0">
              <a:latin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Symbol" pitchFamily="18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sym typeface="Wingdings" pitchFamily="2" charset="2"/>
              </a:rPr>
              <a:t>  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 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sym typeface="Wingdings" pitchFamily="2" charset="2"/>
              </a:rPr>
              <a:t>錯誤</a:t>
            </a:r>
            <a:r>
              <a:rPr lang="zh-TW" altLang="en-US" sz="3000" dirty="0">
                <a:latin typeface="標楷體" pitchFamily="65" charset="-120"/>
                <a:sym typeface="Wingdings" pitchFamily="2" charset="2"/>
              </a:rPr>
              <a:t>，</a:t>
            </a:r>
            <a:r>
              <a:rPr lang="zh-TW" altLang="en-US" sz="3000" strike="sngStrike" dirty="0">
                <a:latin typeface="標楷體" pitchFamily="65" charset="-120"/>
                <a:sym typeface="Wingdings" pitchFamily="2" charset="2"/>
              </a:rPr>
              <a:t>校園</a:t>
            </a:r>
            <a:r>
              <a:rPr lang="zh-TW" altLang="en-US" sz="3000" strike="sngStrike" dirty="0" smtClean="0">
                <a:latin typeface="標楷體" pitchFamily="65" charset="-120"/>
                <a:sym typeface="Wingdings" pitchFamily="2" charset="2"/>
              </a:rPr>
              <a:t>性</a:t>
            </a:r>
            <a:r>
              <a:rPr lang="zh-TW" altLang="en-US" sz="3000" strike="sngStrike" dirty="0">
                <a:latin typeface="標楷體" pitchFamily="65" charset="-120"/>
                <a:sym typeface="Wingdings" pitchFamily="2" charset="2"/>
              </a:rPr>
              <a:t>議題</a:t>
            </a:r>
            <a:r>
              <a:rPr lang="zh-TW" altLang="en-US" sz="3000" strike="sngStrike" dirty="0" smtClean="0">
                <a:latin typeface="標楷體" pitchFamily="65" charset="-120"/>
                <a:sym typeface="Wingdings" pitchFamily="2" charset="2"/>
              </a:rPr>
              <a:t>並不是由地點來決定</a:t>
            </a:r>
            <a:endParaRPr lang="en-US" altLang="zh-TW" sz="3000" strike="sngStrike" dirty="0" smtClean="0">
              <a:latin typeface="標楷體" pitchFamily="65" charset="-120"/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zh-TW" altLang="en-US" sz="3000" dirty="0">
                <a:solidFill>
                  <a:srgbClr val="7030A0"/>
                </a:solidFill>
                <a:latin typeface="標楷體" pitchFamily="65" charset="-120"/>
                <a:sym typeface="Wingdings" pitchFamily="2" charset="2"/>
              </a:rPr>
              <a:t>人員關係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itchFamily="65" charset="-120"/>
                <a:sym typeface="Wingdings" pitchFamily="2" charset="2"/>
              </a:rPr>
              <a:t>：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校長</a:t>
            </a:r>
            <a:r>
              <a:rPr lang="en-US" altLang="zh-TW" sz="3000" dirty="0" smtClean="0">
                <a:latin typeface="標楷體" pitchFamily="65" charset="-120"/>
                <a:sym typeface="Wingdings" pitchFamily="2" charset="2"/>
              </a:rPr>
              <a:t>/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教師</a:t>
            </a:r>
            <a:r>
              <a:rPr lang="en-US" altLang="zh-TW" sz="3000" dirty="0" smtClean="0">
                <a:latin typeface="標楷體" pitchFamily="65" charset="-120"/>
                <a:sym typeface="Wingdings" pitchFamily="2" charset="2"/>
              </a:rPr>
              <a:t>/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學生</a:t>
            </a:r>
            <a:r>
              <a:rPr lang="en-US" altLang="zh-TW" sz="3000" dirty="0" smtClean="0">
                <a:latin typeface="標楷體" pitchFamily="65" charset="-120"/>
                <a:sym typeface="Wingdings" pitchFamily="2" charset="2"/>
              </a:rPr>
              <a:t>/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行政人員</a:t>
            </a:r>
            <a:r>
              <a:rPr lang="en-US" altLang="zh-TW" sz="3000" dirty="0" smtClean="0">
                <a:latin typeface="標楷體" pitchFamily="65" charset="-120"/>
                <a:sym typeface="Wingdings" pitchFamily="2" charset="2"/>
              </a:rPr>
              <a:t>/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校內有關工作</a:t>
            </a:r>
            <a:endParaRPr lang="en-US" altLang="zh-TW" sz="3000" dirty="0" smtClean="0">
              <a:latin typeface="標楷體" pitchFamily="65" charset="-12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Symbol" pitchFamily="18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sym typeface="Wingdings" pitchFamily="2" charset="2"/>
              </a:rPr>
              <a:t>  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sym typeface="Wingdings" pitchFamily="2" charset="2"/>
              </a:rPr>
              <a:t>正確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，經由</a:t>
            </a:r>
            <a:r>
              <a:rPr lang="zh-TW" altLang="en-US" sz="3000" dirty="0" smtClean="0">
                <a:solidFill>
                  <a:srgbClr val="00B050"/>
                </a:solidFill>
                <a:latin typeface="標楷體" pitchFamily="65" charset="-120"/>
                <a:sym typeface="Wingdings" pitchFamily="2" charset="2"/>
              </a:rPr>
              <a:t>人員的身份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來決定這些性議題是校     </a:t>
            </a:r>
            <a:endParaRPr lang="en-US" altLang="zh-TW" sz="3000" dirty="0" smtClean="0">
              <a:latin typeface="標楷體" pitchFamily="65" charset="-12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Symbol" pitchFamily="18" charset="2"/>
              <a:buNone/>
              <a:defRPr/>
            </a:pPr>
            <a:r>
              <a:rPr lang="en-US" altLang="zh-TW" sz="3000" dirty="0">
                <a:latin typeface="標楷體" pitchFamily="65" charset="-120"/>
                <a:sym typeface="Wingdings" pitchFamily="2" charset="2"/>
              </a:rPr>
              <a:t> </a:t>
            </a:r>
            <a:r>
              <a:rPr lang="en-US" altLang="zh-TW" sz="3000" dirty="0" smtClean="0">
                <a:latin typeface="標楷體" pitchFamily="65" charset="-120"/>
                <a:sym typeface="Wingdings" pitchFamily="2" charset="2"/>
              </a:rPr>
              <a:t>   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內</a:t>
            </a:r>
            <a:r>
              <a:rPr lang="en-US" altLang="zh-TW" sz="3000" dirty="0" smtClean="0">
                <a:latin typeface="標楷體" pitchFamily="65" charset="-120"/>
                <a:sym typeface="Wingdings" pitchFamily="2" charset="2"/>
              </a:rPr>
              <a:t>,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還是校外的事件。</a:t>
            </a:r>
            <a:endParaRPr lang="en-US" altLang="zh-TW" sz="3000" dirty="0" smtClean="0">
              <a:latin typeface="標楷體" pitchFamily="65" charset="-120"/>
              <a:sym typeface="Wingdings" pitchFamily="2" charset="2"/>
            </a:endParaRPr>
          </a:p>
          <a:p>
            <a:pPr marL="273050" lvl="1" indent="-246888" eaLnBrk="1" fontAlgn="auto" hangingPunct="1">
              <a:spcAft>
                <a:spcPts val="0"/>
              </a:spcAft>
              <a:defRPr/>
            </a:pPr>
            <a:r>
              <a:rPr lang="zh-TW" altLang="en-US" sz="3000" dirty="0">
                <a:solidFill>
                  <a:srgbClr val="7030A0"/>
                </a:solidFill>
                <a:latin typeface="標楷體" pitchFamily="65" charset="-120"/>
                <a:sym typeface="Wingdings" pitchFamily="2" charset="2"/>
              </a:rPr>
              <a:t>性別平等教育法第二條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itchFamily="65" charset="-120"/>
                <a:sym typeface="Wingdings" pitchFamily="2" charset="2"/>
              </a:rPr>
              <a:t>定義：</a:t>
            </a:r>
            <a:endParaRPr lang="en-US" altLang="zh-TW" sz="3000" dirty="0">
              <a:solidFill>
                <a:srgbClr val="7030A0"/>
              </a:solidFill>
              <a:latin typeface="標楷體" pitchFamily="65" charset="-120"/>
              <a:sym typeface="Wingdings" pitchFamily="2" charset="2"/>
            </a:endParaRPr>
          </a:p>
          <a:p>
            <a:pPr marL="300800" lvl="2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altLang="zh-TW" sz="3000" dirty="0">
                <a:latin typeface="標楷體" pitchFamily="65" charset="-120"/>
                <a:sym typeface="Wingdings" pitchFamily="2" charset="2"/>
              </a:rPr>
              <a:t>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校園</a:t>
            </a:r>
            <a:r>
              <a:rPr lang="zh-TW" altLang="en-US" sz="3000" dirty="0">
                <a:latin typeface="標楷體" pitchFamily="65" charset="-120"/>
                <a:sym typeface="Wingdings" pitchFamily="2" charset="2"/>
              </a:rPr>
              <a:t>性侵害、性騷擾或性霸凌事件：指性侵害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、 </a:t>
            </a:r>
            <a:endParaRPr lang="en-US" altLang="zh-TW" sz="3000" dirty="0" smtClean="0">
              <a:latin typeface="標楷體" pitchFamily="65" charset="-120"/>
              <a:sym typeface="Wingdings" pitchFamily="2" charset="2"/>
            </a:endParaRPr>
          </a:p>
          <a:p>
            <a:pPr marL="300800" lvl="2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altLang="zh-TW" sz="3000" dirty="0">
                <a:latin typeface="標楷體" pitchFamily="65" charset="-120"/>
                <a:sym typeface="Wingdings" pitchFamily="2" charset="2"/>
              </a:rPr>
              <a:t> </a:t>
            </a:r>
            <a:r>
              <a:rPr lang="en-US" altLang="zh-TW" sz="3000" dirty="0" smtClean="0">
                <a:latin typeface="標楷體" pitchFamily="65" charset="-120"/>
                <a:sym typeface="Wingdings" pitchFamily="2" charset="2"/>
              </a:rPr>
              <a:t> </a:t>
            </a:r>
            <a:r>
              <a:rPr lang="zh-TW" altLang="en-US" sz="3000" dirty="0" smtClean="0">
                <a:latin typeface="標楷體" pitchFamily="65" charset="-120"/>
                <a:sym typeface="Wingdings" pitchFamily="2" charset="2"/>
              </a:rPr>
              <a:t>性騷擾</a:t>
            </a:r>
            <a:r>
              <a:rPr lang="zh-TW" altLang="en-US" sz="3000" dirty="0">
                <a:latin typeface="標楷體" pitchFamily="65" charset="-120"/>
                <a:sym typeface="Wingdings" pitchFamily="2" charset="2"/>
              </a:rPr>
              <a:t>或性霸凌事件之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sym typeface="Wingdings" pitchFamily="2" charset="2"/>
              </a:rPr>
              <a:t>一方為學校校長、教師</a:t>
            </a:r>
            <a:r>
              <a:rPr lang="zh-TW" altLang="en-US" sz="3000" dirty="0" smtClean="0">
                <a:solidFill>
                  <a:srgbClr val="00B050"/>
                </a:solidFill>
                <a:latin typeface="標楷體" pitchFamily="65" charset="-120"/>
                <a:sym typeface="Wingdings" pitchFamily="2" charset="2"/>
              </a:rPr>
              <a:t>、</a:t>
            </a:r>
            <a:endParaRPr lang="en-US" altLang="zh-TW" sz="3000" dirty="0" smtClean="0">
              <a:solidFill>
                <a:srgbClr val="00B050"/>
              </a:solidFill>
              <a:latin typeface="標楷體" pitchFamily="65" charset="-120"/>
              <a:sym typeface="Wingdings" pitchFamily="2" charset="2"/>
            </a:endParaRPr>
          </a:p>
          <a:p>
            <a:pPr marL="300800" lvl="2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altLang="zh-TW" sz="3000" dirty="0">
                <a:solidFill>
                  <a:srgbClr val="00B050"/>
                </a:solidFill>
                <a:latin typeface="標楷體" pitchFamily="65" charset="-120"/>
                <a:sym typeface="Wingdings" pitchFamily="2" charset="2"/>
              </a:rPr>
              <a:t> </a:t>
            </a:r>
            <a:r>
              <a:rPr lang="en-US" altLang="zh-TW" sz="3000" dirty="0" smtClean="0">
                <a:solidFill>
                  <a:srgbClr val="00B050"/>
                </a:solidFill>
                <a:latin typeface="標楷體" pitchFamily="65" charset="-120"/>
                <a:sym typeface="Wingdings" pitchFamily="2" charset="2"/>
              </a:rPr>
              <a:t> </a:t>
            </a:r>
            <a:r>
              <a:rPr lang="zh-TW" altLang="en-US" sz="3000" dirty="0" smtClean="0">
                <a:solidFill>
                  <a:srgbClr val="00B050"/>
                </a:solidFill>
                <a:latin typeface="標楷體" pitchFamily="65" charset="-120"/>
                <a:sym typeface="Wingdings" pitchFamily="2" charset="2"/>
              </a:rPr>
              <a:t>職員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sym typeface="Wingdings" pitchFamily="2" charset="2"/>
              </a:rPr>
              <a:t>、工友或學生，他方為學生者</a:t>
            </a:r>
            <a:r>
              <a:rPr lang="zh-TW" altLang="en-US" sz="3000" dirty="0">
                <a:latin typeface="標楷體" pitchFamily="65" charset="-120"/>
                <a:sym typeface="Wingdings" pitchFamily="2" charset="2"/>
              </a:rPr>
              <a:t>。</a:t>
            </a:r>
            <a:endParaRPr lang="en-US" altLang="zh-TW" sz="3000" dirty="0">
              <a:latin typeface="標楷體" pitchFamily="65" charset="-120"/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b="1" dirty="0" smtClean="0">
              <a:latin typeface="標楷體" pitchFamily="65" charset="-120"/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b="1" dirty="0" smtClean="0"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b="1" dirty="0">
              <a:latin typeface="標楷體" pitchFamily="65" charset="-120"/>
            </a:endParaRPr>
          </a:p>
        </p:txBody>
      </p:sp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FFFF00"/>
                </a:solidFill>
                <a:latin typeface="標楷體" pitchFamily="65" charset="-120"/>
              </a:rPr>
              <a:t>如何界定校園</a:t>
            </a:r>
            <a:r>
              <a:rPr lang="en-US" altLang="zh-TW" sz="3600" smtClean="0">
                <a:solidFill>
                  <a:srgbClr val="FFFF00"/>
                </a:solidFill>
                <a:latin typeface="標楷體" pitchFamily="65" charset="-120"/>
              </a:rPr>
              <a:t>/</a:t>
            </a:r>
            <a:r>
              <a:rPr lang="zh-TW" altLang="en-US" sz="3600" smtClean="0">
                <a:solidFill>
                  <a:srgbClr val="FFFF00"/>
                </a:solidFill>
                <a:latin typeface="標楷體" pitchFamily="65" charset="-120"/>
              </a:rPr>
              <a:t>非校園性別議題？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44625"/>
            <a:ext cx="8128000" cy="4892675"/>
          </a:xfrm>
        </p:spPr>
        <p:txBody>
          <a:bodyPr/>
          <a:lstStyle/>
          <a:p>
            <a:pPr eaLnBrk="1" hangingPunct="1"/>
            <a:endParaRPr lang="en-US" altLang="zh-TW" b="1" smtClean="0">
              <a:latin typeface="標楷體" pitchFamily="65" charset="-120"/>
            </a:endParaRPr>
          </a:p>
          <a:p>
            <a:pPr eaLnBrk="1" hangingPunct="1"/>
            <a:endParaRPr lang="en-US" altLang="zh-TW" b="1" smtClean="0">
              <a:latin typeface="標楷體" pitchFamily="65" charset="-120"/>
            </a:endParaRPr>
          </a:p>
        </p:txBody>
      </p:sp>
      <p:sp>
        <p:nvSpPr>
          <p:cNvPr id="34818" name="投影片編號版面配置區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C9884-216E-4280-ABCE-759930A7326A}" type="slidenum">
              <a:rPr kumimoji="0" lang="zh-TW" altLang="en-US" smtClean="0">
                <a:solidFill>
                  <a:srgbClr val="4D4D4D"/>
                </a:solidFill>
                <a:latin typeface="Gill Sans MT"/>
                <a:ea typeface="新細明體" charset="-120"/>
              </a:rPr>
              <a:pPr/>
              <a:t>18</a:t>
            </a:fld>
            <a:endParaRPr kumimoji="0" lang="en-US" altLang="zh-TW" smtClean="0">
              <a:solidFill>
                <a:srgbClr val="4D4D4D"/>
              </a:solidFill>
              <a:latin typeface="Gill Sans MT"/>
              <a:ea typeface="新細明體" charset="-12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8566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</a:rPr>
              <a:t>校園性侵害或性騷擾事件中學校的責任</a:t>
            </a:r>
          </a:p>
        </p:txBody>
      </p:sp>
      <p:grpSp>
        <p:nvGrpSpPr>
          <p:cNvPr id="34820" name="群組 2"/>
          <p:cNvGrpSpPr>
            <a:grpSpLocks/>
          </p:cNvGrpSpPr>
          <p:nvPr/>
        </p:nvGrpSpPr>
        <p:grpSpPr bwMode="auto">
          <a:xfrm>
            <a:off x="322263" y="1444625"/>
            <a:ext cx="8569325" cy="3976688"/>
            <a:chOff x="179388" y="1989138"/>
            <a:chExt cx="8569325" cy="3976687"/>
          </a:xfrm>
        </p:grpSpPr>
        <p:sp>
          <p:nvSpPr>
            <p:cNvPr id="27653" name="Text Box 4"/>
            <p:cNvSpPr txBox="1">
              <a:spLocks noChangeArrowheads="1"/>
            </p:cNvSpPr>
            <p:nvPr/>
          </p:nvSpPr>
          <p:spPr bwMode="auto">
            <a:xfrm>
              <a:off x="2951163" y="2917826"/>
              <a:ext cx="2232025" cy="8318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solidFill>
                    <a:srgbClr val="002060"/>
                  </a:solidFill>
                  <a:latin typeface="Constantia" pitchFamily="18" charset="0"/>
                </a:rPr>
                <a:t>事件</a:t>
              </a:r>
              <a:r>
                <a:rPr kumimoji="0" lang="zh-TW" altLang="en-US" sz="2400" b="1" dirty="0" smtClean="0">
                  <a:solidFill>
                    <a:srgbClr val="002060"/>
                  </a:solidFill>
                  <a:latin typeface="Constantia" pitchFamily="18" charset="0"/>
                </a:rPr>
                <a:t>發生</a:t>
              </a:r>
              <a:endParaRPr kumimoji="0" lang="en-US" altLang="zh-TW" sz="2400" b="1" dirty="0" smtClean="0">
                <a:solidFill>
                  <a:srgbClr val="002060"/>
                </a:solidFill>
                <a:latin typeface="Constantia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solidFill>
                    <a:srgbClr val="002060"/>
                  </a:solidFill>
                  <a:latin typeface="新細明體"/>
                  <a:ea typeface="新細明體"/>
                </a:rPr>
                <a:t>①</a:t>
              </a:r>
              <a:r>
                <a:rPr kumimoji="0" lang="zh-TW" altLang="en-US" sz="2400" b="1" dirty="0" smtClean="0">
                  <a:solidFill>
                    <a:srgbClr val="002060"/>
                  </a:solidFill>
                  <a:latin typeface="Constantia" pitchFamily="18" charset="0"/>
                </a:rPr>
                <a:t>辨識</a:t>
              </a:r>
              <a:endParaRPr kumimoji="0" lang="zh-TW" altLang="en-US" sz="2400" b="1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2987675" y="1989138"/>
              <a:ext cx="2233613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2400" b="1">
                  <a:solidFill>
                    <a:srgbClr val="002060"/>
                  </a:solidFill>
                  <a:latin typeface="Constantia" pitchFamily="18" charset="0"/>
                </a:rPr>
                <a:t>宣導及教育</a:t>
              </a:r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755650" y="4365625"/>
              <a:ext cx="1944688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solidFill>
                    <a:srgbClr val="002060"/>
                  </a:solidFill>
                  <a:latin typeface="新細明體"/>
                  <a:ea typeface="新細明體"/>
                </a:rPr>
                <a:t>②</a:t>
              </a:r>
              <a:r>
                <a:rPr kumimoji="0" lang="zh-TW" altLang="en-US" sz="2400" b="1" dirty="0" smtClean="0">
                  <a:solidFill>
                    <a:srgbClr val="002060"/>
                  </a:solidFill>
                  <a:latin typeface="Constantia" pitchFamily="18" charset="0"/>
                </a:rPr>
                <a:t>通報</a:t>
              </a:r>
              <a:endParaRPr kumimoji="0" lang="zh-TW" altLang="en-US" sz="2400" b="1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3419475" y="4365625"/>
              <a:ext cx="1873250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solidFill>
                    <a:srgbClr val="002060"/>
                  </a:solidFill>
                  <a:latin typeface="新細明體"/>
                  <a:ea typeface="新細明體"/>
                </a:rPr>
                <a:t>③</a:t>
              </a:r>
              <a:r>
                <a:rPr kumimoji="0" lang="zh-TW" altLang="en-US" sz="2400" b="1" dirty="0" smtClean="0">
                  <a:solidFill>
                    <a:srgbClr val="FF0000"/>
                  </a:solidFill>
                  <a:latin typeface="Constantia" pitchFamily="18" charset="0"/>
                </a:rPr>
                <a:t>危機</a:t>
              </a:r>
              <a:r>
                <a:rPr kumimoji="0" lang="zh-TW" altLang="en-US" sz="2400" b="1" dirty="0">
                  <a:solidFill>
                    <a:srgbClr val="FF0000"/>
                  </a:solidFill>
                  <a:latin typeface="Constantia" pitchFamily="18" charset="0"/>
                </a:rPr>
                <a:t>處理</a:t>
              </a: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6084888" y="4365625"/>
              <a:ext cx="2016125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 smtClean="0">
                  <a:solidFill>
                    <a:srgbClr val="002060"/>
                  </a:solidFill>
                  <a:latin typeface="新細明體"/>
                  <a:ea typeface="新細明體"/>
                </a:rPr>
                <a:t>④</a:t>
              </a:r>
              <a:r>
                <a:rPr kumimoji="0" lang="zh-TW" altLang="en-US" sz="2400" b="1" dirty="0" smtClean="0">
                  <a:solidFill>
                    <a:srgbClr val="002060"/>
                  </a:solidFill>
                  <a:latin typeface="Constantia" pitchFamily="18" charset="0"/>
                </a:rPr>
                <a:t>輔導</a:t>
              </a:r>
              <a:r>
                <a:rPr kumimoji="0" lang="zh-TW" altLang="en-US" sz="2400" b="1" dirty="0">
                  <a:solidFill>
                    <a:srgbClr val="002060"/>
                  </a:solidFill>
                  <a:latin typeface="Constantia" pitchFamily="18" charset="0"/>
                </a:rPr>
                <a:t>機制</a:t>
              </a:r>
            </a:p>
          </p:txBody>
        </p:sp>
        <p:sp>
          <p:nvSpPr>
            <p:cNvPr id="34827" name="Line 9"/>
            <p:cNvSpPr>
              <a:spLocks noChangeShapeType="1"/>
            </p:cNvSpPr>
            <p:nvPr/>
          </p:nvSpPr>
          <p:spPr bwMode="auto">
            <a:xfrm>
              <a:off x="3995738" y="249237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28" name="Line 10"/>
            <p:cNvSpPr>
              <a:spLocks noChangeShapeType="1"/>
            </p:cNvSpPr>
            <p:nvPr/>
          </p:nvSpPr>
          <p:spPr bwMode="auto">
            <a:xfrm>
              <a:off x="3995738" y="35734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29" name="Line 11"/>
            <p:cNvSpPr>
              <a:spLocks noChangeShapeType="1"/>
            </p:cNvSpPr>
            <p:nvPr/>
          </p:nvSpPr>
          <p:spPr bwMode="auto">
            <a:xfrm>
              <a:off x="1403350" y="4005263"/>
              <a:ext cx="5832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0" name="Line 12"/>
            <p:cNvSpPr>
              <a:spLocks noChangeShapeType="1"/>
            </p:cNvSpPr>
            <p:nvPr/>
          </p:nvSpPr>
          <p:spPr bwMode="auto">
            <a:xfrm>
              <a:off x="1403350" y="40052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>
              <a:off x="3995738" y="4005263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2" name="Line 14"/>
            <p:cNvSpPr>
              <a:spLocks noChangeShapeType="1"/>
            </p:cNvSpPr>
            <p:nvPr/>
          </p:nvSpPr>
          <p:spPr bwMode="auto">
            <a:xfrm>
              <a:off x="7235825" y="40052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64" name="Text Box 15"/>
            <p:cNvSpPr txBox="1">
              <a:spLocks noChangeArrowheads="1"/>
            </p:cNvSpPr>
            <p:nvPr/>
          </p:nvSpPr>
          <p:spPr bwMode="auto">
            <a:xfrm>
              <a:off x="179388" y="5589587"/>
              <a:ext cx="1152525" cy="376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b="1">
                  <a:solidFill>
                    <a:srgbClr val="FF0000"/>
                  </a:solidFill>
                  <a:latin typeface="Constantia" pitchFamily="18" charset="0"/>
                  <a:ea typeface="標楷體" pitchFamily="65" charset="-120"/>
                </a:rPr>
                <a:t>責任通報</a:t>
              </a:r>
            </a:p>
          </p:txBody>
        </p:sp>
        <p:sp>
          <p:nvSpPr>
            <p:cNvPr id="27665" name="Text Box 16"/>
            <p:cNvSpPr txBox="1">
              <a:spLocks noChangeArrowheads="1"/>
            </p:cNvSpPr>
            <p:nvPr/>
          </p:nvSpPr>
          <p:spPr bwMode="auto">
            <a:xfrm>
              <a:off x="1714500" y="5572125"/>
              <a:ext cx="1368425" cy="3762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b="1">
                  <a:solidFill>
                    <a:srgbClr val="FF0000"/>
                  </a:solidFill>
                  <a:latin typeface="Constantia" pitchFamily="18" charset="0"/>
                  <a:ea typeface="標楷體" pitchFamily="65" charset="-120"/>
                </a:rPr>
                <a:t>校安通報</a:t>
              </a:r>
            </a:p>
          </p:txBody>
        </p:sp>
        <p:sp>
          <p:nvSpPr>
            <p:cNvPr id="27666" name="Text Box 17"/>
            <p:cNvSpPr txBox="1">
              <a:spLocks noChangeArrowheads="1"/>
            </p:cNvSpPr>
            <p:nvPr/>
          </p:nvSpPr>
          <p:spPr bwMode="auto">
            <a:xfrm>
              <a:off x="3203575" y="5589587"/>
              <a:ext cx="1223963" cy="376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solidFill>
                    <a:srgbClr val="0033CC"/>
                  </a:solidFill>
                  <a:latin typeface="Constantia" pitchFamily="18" charset="0"/>
                  <a:ea typeface="標楷體" pitchFamily="65" charset="-120"/>
                </a:rPr>
                <a:t>事件本身</a:t>
              </a:r>
            </a:p>
          </p:txBody>
        </p:sp>
        <p:sp>
          <p:nvSpPr>
            <p:cNvPr id="27667" name="Text Box 18"/>
            <p:cNvSpPr txBox="1">
              <a:spLocks noChangeArrowheads="1"/>
            </p:cNvSpPr>
            <p:nvPr/>
          </p:nvSpPr>
          <p:spPr bwMode="auto">
            <a:xfrm>
              <a:off x="4643438" y="5589587"/>
              <a:ext cx="1081087" cy="376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>
                  <a:solidFill>
                    <a:srgbClr val="0033CC"/>
                  </a:solidFill>
                  <a:latin typeface="Constantia" pitchFamily="18" charset="0"/>
                  <a:ea typeface="標楷體" pitchFamily="65" charset="-120"/>
                </a:rPr>
                <a:t>媒體</a:t>
              </a:r>
            </a:p>
          </p:txBody>
        </p:sp>
        <p:sp>
          <p:nvSpPr>
            <p:cNvPr id="27668" name="Text Box 19"/>
            <p:cNvSpPr txBox="1">
              <a:spLocks noChangeArrowheads="1"/>
            </p:cNvSpPr>
            <p:nvPr/>
          </p:nvSpPr>
          <p:spPr bwMode="auto">
            <a:xfrm>
              <a:off x="6156325" y="5589587"/>
              <a:ext cx="1008063" cy="376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>
                  <a:solidFill>
                    <a:srgbClr val="002060"/>
                  </a:solidFill>
                  <a:latin typeface="Constantia" pitchFamily="18" charset="0"/>
                </a:rPr>
                <a:t>案主</a:t>
              </a:r>
            </a:p>
          </p:txBody>
        </p:sp>
        <p:sp>
          <p:nvSpPr>
            <p:cNvPr id="27669" name="Text Box 20"/>
            <p:cNvSpPr txBox="1">
              <a:spLocks noChangeArrowheads="1"/>
            </p:cNvSpPr>
            <p:nvPr/>
          </p:nvSpPr>
          <p:spPr bwMode="auto">
            <a:xfrm>
              <a:off x="7524750" y="5589587"/>
              <a:ext cx="1223963" cy="376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>
                  <a:solidFill>
                    <a:srgbClr val="002060"/>
                  </a:solidFill>
                  <a:latin typeface="Constantia" pitchFamily="18" charset="0"/>
                </a:rPr>
                <a:t>其他</a:t>
              </a:r>
            </a:p>
          </p:txBody>
        </p:sp>
        <p:sp>
          <p:nvSpPr>
            <p:cNvPr id="34839" name="Line 21"/>
            <p:cNvSpPr>
              <a:spLocks noChangeShapeType="1"/>
            </p:cNvSpPr>
            <p:nvPr/>
          </p:nvSpPr>
          <p:spPr bwMode="auto">
            <a:xfrm>
              <a:off x="1416066" y="4879584"/>
              <a:ext cx="0" cy="278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0" name="Line 22"/>
            <p:cNvSpPr>
              <a:spLocks noChangeShapeType="1"/>
            </p:cNvSpPr>
            <p:nvPr/>
          </p:nvSpPr>
          <p:spPr bwMode="auto">
            <a:xfrm>
              <a:off x="4248944" y="479742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1" name="Line 23"/>
            <p:cNvSpPr>
              <a:spLocks noChangeShapeType="1"/>
            </p:cNvSpPr>
            <p:nvPr/>
          </p:nvSpPr>
          <p:spPr bwMode="auto">
            <a:xfrm>
              <a:off x="7235825" y="4800707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2" name="Line 24"/>
            <p:cNvSpPr>
              <a:spLocks noChangeShapeType="1"/>
            </p:cNvSpPr>
            <p:nvPr/>
          </p:nvSpPr>
          <p:spPr bwMode="auto">
            <a:xfrm>
              <a:off x="755650" y="5157788"/>
              <a:ext cx="1512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3" name="Line 25"/>
            <p:cNvSpPr>
              <a:spLocks noChangeShapeType="1"/>
            </p:cNvSpPr>
            <p:nvPr/>
          </p:nvSpPr>
          <p:spPr bwMode="auto">
            <a:xfrm>
              <a:off x="3492500" y="5084763"/>
              <a:ext cx="1512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4" name="Line 26"/>
            <p:cNvSpPr>
              <a:spLocks noChangeShapeType="1"/>
            </p:cNvSpPr>
            <p:nvPr/>
          </p:nvSpPr>
          <p:spPr bwMode="auto">
            <a:xfrm>
              <a:off x="6443663" y="5084763"/>
              <a:ext cx="1512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5" name="Line 27"/>
            <p:cNvSpPr>
              <a:spLocks noChangeShapeType="1"/>
            </p:cNvSpPr>
            <p:nvPr/>
          </p:nvSpPr>
          <p:spPr bwMode="auto">
            <a:xfrm>
              <a:off x="755650" y="515778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6" name="Line 28"/>
            <p:cNvSpPr>
              <a:spLocks noChangeShapeType="1"/>
            </p:cNvSpPr>
            <p:nvPr/>
          </p:nvSpPr>
          <p:spPr bwMode="auto">
            <a:xfrm>
              <a:off x="2268538" y="515778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7" name="Line 29"/>
            <p:cNvSpPr>
              <a:spLocks noChangeShapeType="1"/>
            </p:cNvSpPr>
            <p:nvPr/>
          </p:nvSpPr>
          <p:spPr bwMode="auto">
            <a:xfrm>
              <a:off x="3492500" y="508476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8" name="Line 30"/>
            <p:cNvSpPr>
              <a:spLocks noChangeShapeType="1"/>
            </p:cNvSpPr>
            <p:nvPr/>
          </p:nvSpPr>
          <p:spPr bwMode="auto">
            <a:xfrm>
              <a:off x="5003800" y="508476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49" name="Line 31"/>
            <p:cNvSpPr>
              <a:spLocks noChangeShapeType="1"/>
            </p:cNvSpPr>
            <p:nvPr/>
          </p:nvSpPr>
          <p:spPr bwMode="auto">
            <a:xfrm>
              <a:off x="6443663" y="508476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0" name="Line 32"/>
            <p:cNvSpPr>
              <a:spLocks noChangeShapeType="1"/>
            </p:cNvSpPr>
            <p:nvPr/>
          </p:nvSpPr>
          <p:spPr bwMode="auto">
            <a:xfrm>
              <a:off x="7956550" y="508476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1" name="Text Box 33"/>
            <p:cNvSpPr txBox="1">
              <a:spLocks noChangeArrowheads="1"/>
            </p:cNvSpPr>
            <p:nvPr/>
          </p:nvSpPr>
          <p:spPr bwMode="auto">
            <a:xfrm>
              <a:off x="5706381" y="2060848"/>
              <a:ext cx="2160587" cy="120032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2400">
                  <a:latin typeface="Constantia" pitchFamily="18" charset="0"/>
                </a:rPr>
                <a:t>1.</a:t>
              </a:r>
              <a:r>
                <a:rPr kumimoji="0" lang="zh-TW" altLang="en-US" sz="2400">
                  <a:latin typeface="Constantia" pitchFamily="18" charset="0"/>
                </a:rPr>
                <a:t>家暴兒</a:t>
              </a:r>
            </a:p>
            <a:p>
              <a:r>
                <a:rPr kumimoji="0" lang="en-US" altLang="zh-TW" sz="2400">
                  <a:latin typeface="Constantia" pitchFamily="18" charset="0"/>
                </a:rPr>
                <a:t>2.</a:t>
              </a:r>
              <a:r>
                <a:rPr kumimoji="0" lang="zh-TW" altLang="en-US" sz="2400" b="1">
                  <a:solidFill>
                    <a:srgbClr val="FF0000"/>
                  </a:solidFill>
                  <a:latin typeface="Constantia" pitchFamily="18" charset="0"/>
                </a:rPr>
                <a:t>性侵及性騷</a:t>
              </a:r>
            </a:p>
            <a:p>
              <a:r>
                <a:rPr kumimoji="0" lang="en-US" altLang="zh-TW" sz="2400">
                  <a:latin typeface="Constantia" pitchFamily="18" charset="0"/>
                </a:rPr>
                <a:t>3.</a:t>
              </a:r>
              <a:r>
                <a:rPr kumimoji="0" lang="zh-TW" altLang="en-US" sz="2400">
                  <a:latin typeface="Constantia" pitchFamily="18" charset="0"/>
                </a:rPr>
                <a:t>懷孕事件</a:t>
              </a:r>
            </a:p>
          </p:txBody>
        </p:sp>
        <p:sp>
          <p:nvSpPr>
            <p:cNvPr id="34852" name="Line 34"/>
            <p:cNvSpPr>
              <a:spLocks noChangeShapeType="1"/>
            </p:cNvSpPr>
            <p:nvPr/>
          </p:nvSpPr>
          <p:spPr bwMode="auto">
            <a:xfrm flipV="1">
              <a:off x="5219700" y="2924175"/>
              <a:ext cx="43180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53" name="Line 36"/>
            <p:cNvSpPr>
              <a:spLocks noChangeShapeType="1"/>
            </p:cNvSpPr>
            <p:nvPr/>
          </p:nvSpPr>
          <p:spPr bwMode="auto">
            <a:xfrm>
              <a:off x="5219700" y="2276475"/>
              <a:ext cx="4318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8" name="圖片 37" descr="170119444c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165304"/>
            <a:ext cx="1428750" cy="34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5"/>
          <p:cNvSpPr txBox="1">
            <a:spLocks noChangeArrowheads="1"/>
          </p:cNvSpPr>
          <p:nvPr/>
        </p:nvSpPr>
        <p:spPr bwMode="auto">
          <a:xfrm>
            <a:off x="576263" y="404813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sz="4000" dirty="0" smtClean="0">
                <a:solidFill>
                  <a:srgbClr val="FFFF00"/>
                </a:solidFill>
                <a:latin typeface="+mn-ea"/>
                <a:ea typeface="+mn-ea"/>
              </a:rPr>
              <a:t>兒保四步驟：</a:t>
            </a:r>
          </a:p>
        </p:txBody>
      </p:sp>
      <p:graphicFrame>
        <p:nvGraphicFramePr>
          <p:cNvPr id="10" name="資料庫圖表 9"/>
          <p:cNvGraphicFramePr/>
          <p:nvPr/>
        </p:nvGraphicFramePr>
        <p:xfrm>
          <a:off x="755576" y="1268760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1476375" y="2636838"/>
            <a:ext cx="6831013" cy="34893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002060"/>
                </a:solidFill>
                <a:latin typeface="+mn-ea"/>
              </a:rPr>
              <a:t>性別平等法規及輔導知能</a:t>
            </a:r>
            <a:endParaRPr lang="en-US" altLang="zh-TW" sz="36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002060"/>
                </a:solidFill>
                <a:latin typeface="+mn-ea"/>
              </a:rPr>
              <a:t>性別平等案例分享</a:t>
            </a:r>
            <a:endParaRPr lang="zh-TW" altLang="en-US" sz="36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252537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FF00"/>
                </a:solidFill>
                <a:latin typeface="標楷體" pitchFamily="65" charset="-120"/>
              </a:rPr>
              <a:t>課程大綱</a:t>
            </a:r>
            <a:endParaRPr lang="zh-TW" alt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5"/>
          <p:cNvSpPr txBox="1">
            <a:spLocks noChangeArrowheads="1"/>
          </p:cNvSpPr>
          <p:nvPr/>
        </p:nvSpPr>
        <p:spPr bwMode="auto">
          <a:xfrm>
            <a:off x="611188" y="188913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sz="4000" dirty="0" smtClean="0">
                <a:solidFill>
                  <a:srgbClr val="FFFF00"/>
                </a:solidFill>
                <a:latin typeface="+mn-ea"/>
                <a:ea typeface="+mn-ea"/>
              </a:rPr>
              <a:t>兒保四步驟：</a:t>
            </a:r>
          </a:p>
        </p:txBody>
      </p:sp>
      <p:graphicFrame>
        <p:nvGraphicFramePr>
          <p:cNvPr id="10" name="資料庫圖表 9"/>
          <p:cNvGraphicFramePr/>
          <p:nvPr/>
        </p:nvGraphicFramePr>
        <p:xfrm>
          <a:off x="287016" y="764704"/>
          <a:ext cx="8856984" cy="596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5"/>
          <p:cNvSpPr txBox="1">
            <a:spLocks noChangeArrowheads="1"/>
          </p:cNvSpPr>
          <p:nvPr/>
        </p:nvSpPr>
        <p:spPr bwMode="auto">
          <a:xfrm>
            <a:off x="611188" y="188913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sz="4000" dirty="0" smtClean="0">
                <a:solidFill>
                  <a:srgbClr val="FFFF00"/>
                </a:solidFill>
                <a:latin typeface="+mn-ea"/>
                <a:ea typeface="+mn-ea"/>
              </a:rPr>
              <a:t>兒保四步驟：</a:t>
            </a:r>
          </a:p>
        </p:txBody>
      </p:sp>
      <p:graphicFrame>
        <p:nvGraphicFramePr>
          <p:cNvPr id="10" name="資料庫圖表 9"/>
          <p:cNvGraphicFramePr/>
          <p:nvPr/>
        </p:nvGraphicFramePr>
        <p:xfrm>
          <a:off x="755576" y="1124744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5"/>
          <p:cNvSpPr txBox="1">
            <a:spLocks noChangeArrowheads="1"/>
          </p:cNvSpPr>
          <p:nvPr/>
        </p:nvSpPr>
        <p:spPr bwMode="auto">
          <a:xfrm>
            <a:off x="611188" y="188913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sz="4000" dirty="0" smtClean="0">
                <a:solidFill>
                  <a:srgbClr val="FFFF00"/>
                </a:solidFill>
                <a:latin typeface="+mn-ea"/>
                <a:ea typeface="+mn-ea"/>
              </a:rPr>
              <a:t>兒保四步驟：</a:t>
            </a:r>
          </a:p>
        </p:txBody>
      </p:sp>
      <p:graphicFrame>
        <p:nvGraphicFramePr>
          <p:cNvPr id="10" name="資料庫圖表 9"/>
          <p:cNvGraphicFramePr/>
          <p:nvPr/>
        </p:nvGraphicFramePr>
        <p:xfrm>
          <a:off x="539552" y="1052736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FF00"/>
                </a:solidFill>
                <a:latin typeface="標楷體" pitchFamily="65" charset="-120"/>
              </a:rPr>
              <a:t>校園性騷擾</a:t>
            </a:r>
            <a:r>
              <a:rPr lang="en-US" altLang="zh-TW" sz="4000" smtClean="0">
                <a:solidFill>
                  <a:srgbClr val="FFFF00"/>
                </a:solidFill>
                <a:latin typeface="標楷體" pitchFamily="65" charset="-120"/>
              </a:rPr>
              <a:t>/</a:t>
            </a:r>
            <a:r>
              <a:rPr lang="zh-TW" altLang="en-US" sz="4000" smtClean="0">
                <a:solidFill>
                  <a:srgbClr val="FFFF00"/>
                </a:solidFill>
                <a:latin typeface="標楷體" pitchFamily="65" charset="-120"/>
              </a:rPr>
              <a:t>性侵害處理流程</a:t>
            </a:r>
            <a:endParaRPr lang="zh-TW" altLang="en-US" sz="4000" smtClean="0">
              <a:solidFill>
                <a:srgbClr val="FFFF00"/>
              </a:solidFill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8424862" cy="5113337"/>
          </a:xfrm>
        </p:spPr>
        <p:txBody>
          <a:bodyPr vert="horz"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3400" dirty="0" smtClean="0">
                <a:solidFill>
                  <a:srgbClr val="7030A0"/>
                </a:solidFill>
                <a:latin typeface="+mn-ea"/>
              </a:rPr>
              <a:t>申請</a:t>
            </a:r>
            <a:r>
              <a:rPr lang="en-US" altLang="zh-TW" sz="3400" dirty="0" smtClean="0">
                <a:solidFill>
                  <a:srgbClr val="7030A0"/>
                </a:solidFill>
                <a:latin typeface="+mn-ea"/>
              </a:rPr>
              <a:t>/</a:t>
            </a:r>
            <a:r>
              <a:rPr lang="zh-TW" altLang="en-US" sz="3400" dirty="0" smtClean="0">
                <a:solidFill>
                  <a:srgbClr val="7030A0"/>
                </a:solidFill>
                <a:latin typeface="+mn-ea"/>
              </a:rPr>
              <a:t>檢舉、通報（校安、法定）：</a:t>
            </a:r>
            <a:r>
              <a:rPr lang="en-US" altLang="zh-TW" sz="3400" b="1" dirty="0" smtClean="0">
                <a:latin typeface="+mn-ea"/>
              </a:rPr>
              <a:t>24</a:t>
            </a:r>
            <a:r>
              <a:rPr lang="zh-TW" altLang="en-US" sz="3400" b="1" dirty="0" smtClean="0">
                <a:latin typeface="+mn-ea"/>
              </a:rPr>
              <a:t>小時</a:t>
            </a:r>
            <a:r>
              <a:rPr lang="zh-TW" altLang="en-US" sz="3400" b="1" dirty="0" smtClean="0">
                <a:solidFill>
                  <a:srgbClr val="FFFF00"/>
                </a:solidFill>
                <a:latin typeface="+mn-ea"/>
                <a:hlinkClick r:id="rId2" action="ppaction://hlinksldjump"/>
              </a:rPr>
              <a:t>②</a:t>
            </a:r>
            <a:endParaRPr lang="en-US" altLang="zh-TW" sz="3400" b="1" dirty="0" smtClean="0">
              <a:solidFill>
                <a:srgbClr val="FFFF00"/>
              </a:solidFill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3400" dirty="0" smtClean="0">
                <a:solidFill>
                  <a:srgbClr val="7030A0"/>
                </a:solidFill>
                <a:latin typeface="+mn-ea"/>
              </a:rPr>
              <a:t>召開性平委員會：</a:t>
            </a:r>
            <a:r>
              <a:rPr lang="zh-TW" altLang="zh-TW" sz="3400" dirty="0" smtClean="0">
                <a:latin typeface="+mn-ea"/>
              </a:rPr>
              <a:t>於</a:t>
            </a:r>
            <a:r>
              <a:rPr lang="en-US" altLang="zh-TW" sz="3400" dirty="0" smtClean="0">
                <a:latin typeface="+mn-ea"/>
              </a:rPr>
              <a:t>20</a:t>
            </a:r>
            <a:r>
              <a:rPr lang="zh-TW" altLang="zh-TW" sz="3400" dirty="0" smtClean="0">
                <a:latin typeface="+mn-ea"/>
              </a:rPr>
              <a:t>日內通知受理與否</a:t>
            </a:r>
            <a:r>
              <a:rPr lang="zh-TW" altLang="en-US" sz="3400" dirty="0" smtClean="0">
                <a:latin typeface="+mn-ea"/>
              </a:rPr>
              <a:t>、</a:t>
            </a:r>
            <a:r>
              <a:rPr lang="zh-TW" altLang="zh-TW" sz="3400" dirty="0" smtClean="0">
                <a:latin typeface="+mn-ea"/>
              </a:rPr>
              <a:t>通知有關轄權者</a:t>
            </a:r>
            <a:r>
              <a:rPr lang="en-US" altLang="zh-TW" sz="3400" dirty="0" smtClean="0">
                <a:latin typeface="+mn-ea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altLang="zh-TW" sz="3400" b="1" dirty="0">
                <a:latin typeface="+mn-ea"/>
              </a:rPr>
              <a:t> </a:t>
            </a:r>
            <a:r>
              <a:rPr lang="en-US" altLang="zh-TW" sz="3400" b="1" dirty="0" smtClean="0">
                <a:latin typeface="+mn-ea"/>
              </a:rPr>
              <a:t>                                         </a:t>
            </a:r>
            <a:r>
              <a:rPr lang="zh-TW" altLang="zh-TW" sz="3400" b="1" dirty="0" smtClean="0">
                <a:latin typeface="+mn-ea"/>
              </a:rPr>
              <a:t>（</a:t>
            </a:r>
            <a:r>
              <a:rPr lang="en-US" altLang="zh-TW" sz="3400" b="1" dirty="0" smtClean="0">
                <a:latin typeface="+mn-ea"/>
              </a:rPr>
              <a:t>7</a:t>
            </a:r>
            <a:r>
              <a:rPr lang="zh-TW" altLang="zh-TW" sz="3400" b="1" dirty="0" smtClean="0">
                <a:latin typeface="+mn-ea"/>
              </a:rPr>
              <a:t>日內）</a:t>
            </a:r>
            <a:r>
              <a:rPr lang="zh-TW" altLang="en-US" sz="34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zh-TW" altLang="en-US" sz="3400" b="1" dirty="0" smtClean="0">
                <a:solidFill>
                  <a:srgbClr val="FFFF00"/>
                </a:solidFill>
                <a:latin typeface="+mn-ea"/>
                <a:hlinkClick r:id="rId2" action="ppaction://hlinksldjump"/>
              </a:rPr>
              <a:t>③</a:t>
            </a:r>
            <a:endParaRPr lang="zh-TW" altLang="en-US" sz="3400" b="1" dirty="0" smtClean="0">
              <a:solidFill>
                <a:srgbClr val="FFFF00"/>
              </a:solidFill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3400" dirty="0" smtClean="0">
                <a:solidFill>
                  <a:srgbClr val="7030A0"/>
                </a:solidFill>
                <a:latin typeface="+mn-ea"/>
              </a:rPr>
              <a:t>調查</a:t>
            </a:r>
            <a:r>
              <a:rPr lang="zh-TW" altLang="en-US" sz="3400" dirty="0">
                <a:solidFill>
                  <a:srgbClr val="7030A0"/>
                </a:solidFill>
                <a:latin typeface="+mn-ea"/>
              </a:rPr>
              <a:t>階段（調查、提出報告</a:t>
            </a:r>
            <a:r>
              <a:rPr lang="zh-TW" altLang="en-US" sz="3400" dirty="0" smtClean="0">
                <a:solidFill>
                  <a:srgbClr val="7030A0"/>
                </a:solidFill>
                <a:latin typeface="+mn-ea"/>
              </a:rPr>
              <a:t>）：</a:t>
            </a:r>
            <a:r>
              <a:rPr lang="en-US" altLang="zh-TW" sz="3400" b="1" dirty="0" smtClean="0">
                <a:latin typeface="+mn-ea"/>
              </a:rPr>
              <a:t>2</a:t>
            </a:r>
            <a:r>
              <a:rPr lang="zh-TW" altLang="zh-TW" sz="3400" b="1" dirty="0" smtClean="0">
                <a:latin typeface="+mn-ea"/>
              </a:rPr>
              <a:t>個月內</a:t>
            </a:r>
            <a:r>
              <a:rPr lang="en-US" altLang="zh-TW" sz="3400" b="1" dirty="0" smtClean="0">
                <a:latin typeface="+mn-ea"/>
              </a:rPr>
              <a:t>(</a:t>
            </a:r>
            <a:r>
              <a:rPr lang="zh-TW" altLang="zh-TW" sz="3400" dirty="0" smtClean="0">
                <a:latin typeface="+mn-ea"/>
              </a:rPr>
              <a:t>必要時，得延長之，延長以二次為限，每次不得逾一個月</a:t>
            </a:r>
            <a:r>
              <a:rPr lang="en-US" altLang="zh-TW" sz="3400" dirty="0" smtClean="0">
                <a:latin typeface="+mn-ea"/>
              </a:rPr>
              <a:t>)</a:t>
            </a:r>
            <a:r>
              <a:rPr lang="zh-TW" altLang="en-US" sz="3400" b="1" dirty="0" smtClean="0">
                <a:solidFill>
                  <a:srgbClr val="FFFF00"/>
                </a:solidFill>
                <a:latin typeface="+mn-ea"/>
                <a:hlinkClick r:id="rId2" action="ppaction://hlinksldjump"/>
              </a:rPr>
              <a:t>③</a:t>
            </a:r>
            <a:endParaRPr lang="zh-TW" altLang="en-US" sz="3400" b="1" dirty="0">
              <a:solidFill>
                <a:srgbClr val="FFFF00"/>
              </a:solidFill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3400" dirty="0">
                <a:solidFill>
                  <a:srgbClr val="7030A0"/>
                </a:solidFill>
                <a:latin typeface="+mn-ea"/>
              </a:rPr>
              <a:t>懲處</a:t>
            </a:r>
            <a:r>
              <a:rPr lang="zh-TW" altLang="en-US" sz="3400" dirty="0" smtClean="0">
                <a:solidFill>
                  <a:srgbClr val="7030A0"/>
                </a:solidFill>
                <a:latin typeface="+mn-ea"/>
              </a:rPr>
              <a:t>階段：</a:t>
            </a:r>
            <a:r>
              <a:rPr lang="en-US" altLang="zh-TW" sz="3400" b="1" dirty="0" smtClean="0">
                <a:latin typeface="+mn-ea"/>
              </a:rPr>
              <a:t>2</a:t>
            </a:r>
            <a:r>
              <a:rPr lang="zh-TW" altLang="en-US" sz="3400" b="1" dirty="0" smtClean="0">
                <a:latin typeface="+mn-ea"/>
              </a:rPr>
              <a:t>個月</a:t>
            </a:r>
            <a:r>
              <a:rPr lang="zh-TW" altLang="en-US" sz="3400" b="1" dirty="0" smtClean="0">
                <a:solidFill>
                  <a:srgbClr val="00B0F0"/>
                </a:solidFill>
                <a:latin typeface="+mn-ea"/>
              </a:rPr>
              <a:t>③</a:t>
            </a:r>
            <a:endParaRPr lang="en-US" altLang="zh-TW" sz="3400" b="1" dirty="0" smtClean="0">
              <a:solidFill>
                <a:srgbClr val="00B0F0"/>
              </a:solidFill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zh-TW" sz="3400" dirty="0" smtClean="0">
                <a:latin typeface="+mn-ea"/>
              </a:rPr>
              <a:t>1</a:t>
            </a:r>
            <a:r>
              <a:rPr lang="zh-TW" altLang="en-US" sz="3400" dirty="0" smtClean="0">
                <a:latin typeface="+mn-ea"/>
              </a:rPr>
              <a:t>、</a:t>
            </a:r>
            <a:r>
              <a:rPr lang="zh-TW" altLang="zh-TW" sz="3400" dirty="0" smtClean="0">
                <a:latin typeface="+mn-ea"/>
              </a:rPr>
              <a:t>學生獎懲委員會（對學生）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zh-TW" sz="3400" dirty="0" smtClean="0">
                <a:latin typeface="+mn-ea"/>
              </a:rPr>
              <a:t>2</a:t>
            </a:r>
            <a:r>
              <a:rPr lang="zh-TW" altLang="en-US" sz="3400" dirty="0" smtClean="0">
                <a:latin typeface="+mn-ea"/>
              </a:rPr>
              <a:t>、</a:t>
            </a:r>
            <a:r>
              <a:rPr lang="zh-TW" altLang="zh-TW" sz="3400" dirty="0" smtClean="0">
                <a:latin typeface="+mn-ea"/>
              </a:rPr>
              <a:t>教師評審</a:t>
            </a:r>
            <a:r>
              <a:rPr lang="en-US" altLang="zh-TW" sz="3400" dirty="0" smtClean="0">
                <a:latin typeface="+mn-ea"/>
              </a:rPr>
              <a:t>/</a:t>
            </a:r>
            <a:r>
              <a:rPr lang="zh-TW" altLang="zh-TW" sz="3400" dirty="0" smtClean="0">
                <a:latin typeface="+mn-ea"/>
              </a:rPr>
              <a:t>考績委員會（對教師）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zh-TW" sz="3400" dirty="0" smtClean="0">
                <a:latin typeface="+mn-ea"/>
              </a:rPr>
              <a:t>3</a:t>
            </a:r>
            <a:r>
              <a:rPr lang="zh-TW" altLang="en-US" sz="3400" dirty="0" smtClean="0">
                <a:latin typeface="+mn-ea"/>
              </a:rPr>
              <a:t>、</a:t>
            </a:r>
            <a:r>
              <a:rPr lang="zh-TW" altLang="zh-TW" sz="3400" dirty="0" smtClean="0">
                <a:latin typeface="+mn-ea"/>
              </a:rPr>
              <a:t>人事評審</a:t>
            </a:r>
            <a:r>
              <a:rPr lang="en-US" altLang="zh-TW" sz="3400" dirty="0" smtClean="0">
                <a:latin typeface="+mn-ea"/>
              </a:rPr>
              <a:t>/</a:t>
            </a:r>
            <a:r>
              <a:rPr lang="zh-TW" altLang="zh-TW" sz="3400" dirty="0" smtClean="0">
                <a:latin typeface="+mn-ea"/>
              </a:rPr>
              <a:t>考績委員會（對職員工）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zh-TW" sz="3400" dirty="0" smtClean="0">
                <a:latin typeface="+mn-ea"/>
              </a:rPr>
              <a:t>4</a:t>
            </a:r>
            <a:r>
              <a:rPr lang="zh-TW" altLang="en-US" sz="3400" dirty="0" smtClean="0">
                <a:latin typeface="+mn-ea"/>
              </a:rPr>
              <a:t>、</a:t>
            </a:r>
            <a:r>
              <a:rPr lang="zh-TW" altLang="zh-TW" sz="3400" dirty="0" smtClean="0">
                <a:latin typeface="+mn-ea"/>
              </a:rPr>
              <a:t>其他（學校其他相關委外人力之權責單位）</a:t>
            </a:r>
            <a:endParaRPr lang="zh-TW" altLang="en-US" sz="3400" dirty="0"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3400" dirty="0">
                <a:solidFill>
                  <a:srgbClr val="7030A0"/>
                </a:solidFill>
                <a:latin typeface="+mn-ea"/>
              </a:rPr>
              <a:t>申復、救濟</a:t>
            </a:r>
            <a:r>
              <a:rPr lang="zh-TW" altLang="en-US" sz="3400" dirty="0" smtClean="0">
                <a:solidFill>
                  <a:srgbClr val="7030A0"/>
                </a:solidFill>
                <a:latin typeface="+mn-ea"/>
              </a:rPr>
              <a:t>階段</a:t>
            </a:r>
            <a:r>
              <a:rPr lang="zh-TW" altLang="en-US" sz="3400" b="1" dirty="0" smtClean="0">
                <a:solidFill>
                  <a:srgbClr val="7030A0"/>
                </a:solidFill>
                <a:latin typeface="+mn-ea"/>
              </a:rPr>
              <a:t>③</a:t>
            </a:r>
            <a:endParaRPr lang="en-US" altLang="zh-TW" sz="3400" dirty="0">
              <a:solidFill>
                <a:srgbClr val="7030A0"/>
              </a:solidFill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3400" dirty="0">
                <a:solidFill>
                  <a:srgbClr val="7030A0"/>
                </a:solidFill>
                <a:latin typeface="+mn-ea"/>
              </a:rPr>
              <a:t>結案階段</a:t>
            </a:r>
            <a:endParaRPr lang="en-US" altLang="zh-TW" sz="3400" dirty="0">
              <a:solidFill>
                <a:srgbClr val="7030A0"/>
              </a:solidFill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3400" dirty="0">
                <a:solidFill>
                  <a:srgbClr val="00B0F0"/>
                </a:solidFill>
                <a:latin typeface="+mn-ea"/>
              </a:rPr>
              <a:t>追蹤與</a:t>
            </a:r>
            <a:r>
              <a:rPr lang="zh-TW" altLang="en-US" sz="3400" dirty="0" smtClean="0">
                <a:solidFill>
                  <a:srgbClr val="00B0F0"/>
                </a:solidFill>
                <a:latin typeface="+mn-ea"/>
              </a:rPr>
              <a:t>輔導</a:t>
            </a:r>
            <a:r>
              <a:rPr lang="zh-TW" altLang="en-US" sz="3400" b="1" dirty="0" smtClean="0">
                <a:solidFill>
                  <a:srgbClr val="FFFF00"/>
                </a:solidFill>
                <a:latin typeface="+mn-ea"/>
                <a:hlinkClick r:id="rId2" action="ppaction://hlinksldjump"/>
              </a:rPr>
              <a:t>④</a:t>
            </a:r>
            <a:endParaRPr lang="en-US" altLang="zh-TW" sz="3400" dirty="0" smtClean="0">
              <a:solidFill>
                <a:srgbClr val="FFFF00"/>
              </a:solidFill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200" dirty="0" smtClean="0">
                <a:solidFill>
                  <a:srgbClr val="FFC000"/>
                </a:solidFill>
                <a:latin typeface="標楷體" pitchFamily="65" charset="-120"/>
              </a:rPr>
              <a:t>教育部中部辦公室</a:t>
            </a:r>
            <a:r>
              <a:rPr lang="en-US" altLang="zh-TW" sz="2200" dirty="0" smtClean="0">
                <a:solidFill>
                  <a:srgbClr val="FFC000"/>
                </a:solidFill>
                <a:latin typeface="標楷體" pitchFamily="65" charset="-120"/>
              </a:rPr>
              <a:t>-</a:t>
            </a:r>
            <a:r>
              <a:rPr lang="zh-TW" altLang="en-US" sz="2200" dirty="0" smtClean="0">
                <a:solidFill>
                  <a:srgbClr val="FFC000"/>
                </a:solidFill>
                <a:latin typeface="標楷體" pitchFamily="65" charset="-120"/>
              </a:rPr>
              <a:t>性別平等教育資訊網</a:t>
            </a:r>
            <a:r>
              <a:rPr lang="en-US" altLang="zh-TW" sz="1300" dirty="0" smtClean="0">
                <a:latin typeface="標楷體" pitchFamily="65" charset="-120"/>
                <a:hlinkClick r:id="rId3"/>
              </a:rPr>
              <a:t>http</a:t>
            </a:r>
            <a:r>
              <a:rPr lang="en-US" altLang="zh-TW" sz="1300" dirty="0">
                <a:latin typeface="標楷體" pitchFamily="65" charset="-120"/>
                <a:hlinkClick r:id="rId3"/>
              </a:rPr>
              <a:t>://</a:t>
            </a:r>
            <a:r>
              <a:rPr lang="en-US" altLang="zh-TW" sz="1300" dirty="0" smtClean="0">
                <a:latin typeface="標楷體" pitchFamily="65" charset="-120"/>
                <a:hlinkClick r:id="rId3"/>
              </a:rPr>
              <a:t>gender.cpshs.hcc.edu.tw/front/bin/ptlist.phtml?Category=112</a:t>
            </a:r>
            <a:endParaRPr lang="en-US" altLang="zh-TW" sz="1300" dirty="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chemeClr val="tx1"/>
                </a:solidFill>
              </a:rPr>
              <a:t>性別平等案例分享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284538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陳政祺 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1400" smtClean="0"/>
              <a:t>（案例摘要自　王雅芬、黃士嘉、蔡季宴、吳佳鴻、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400" smtClean="0"/>
              <a:t>　　周明蒨、陳麗英等人編寫之性別平等案例分析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400" smtClean="0"/>
              <a:t>資料來源：</a:t>
            </a:r>
            <a:r>
              <a:rPr lang="zh-TW" altLang="en-US" smtClean="0">
                <a:hlinkClick r:id="rId2"/>
              </a:rPr>
              <a:t>台北市性別平等教育網</a:t>
            </a:r>
            <a:r>
              <a:rPr lang="zh-TW" altLang="en-US" sz="1400" smtClean="0"/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612775" y="-531813"/>
            <a:ext cx="14112875" cy="9477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323850" y="-242888"/>
            <a:ext cx="10728325" cy="71755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案例一    </a:t>
            </a:r>
            <a:r>
              <a:rPr lang="zh-TW" altLang="en-US" sz="3600" b="1" smtClean="0"/>
              <a:t>國中校園性平事件</a:t>
            </a:r>
            <a:br>
              <a:rPr lang="zh-TW" altLang="en-US" sz="3600" b="1" smtClean="0"/>
            </a:br>
            <a:r>
              <a:rPr lang="zh-TW" altLang="en-US" sz="3600" b="1" smtClean="0"/>
              <a:t>「師生戀」</a:t>
            </a:r>
            <a:r>
              <a:rPr lang="zh-TW" altLang="en-US" sz="3600" smtClean="0"/>
              <a:t> 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甲女為八年級學生</a:t>
            </a:r>
            <a:r>
              <a:rPr lang="en-US" altLang="zh-TW" smtClean="0">
                <a:latin typeface="標楷體" pitchFamily="65" charset="-120"/>
              </a:rPr>
              <a:t>(15</a:t>
            </a:r>
            <a:r>
              <a:rPr lang="zh-TW" altLang="en-US" smtClean="0">
                <a:latin typeface="標楷體" pitchFamily="65" charset="-120"/>
              </a:rPr>
              <a:t>歲</a:t>
            </a:r>
            <a:r>
              <a:rPr lang="en-US" altLang="zh-TW" smtClean="0">
                <a:latin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</a:rPr>
              <a:t>，導師發現甲女上課精神不佳，常發呆或心事重重的樣子。經詢問，甲女表示與男友上週出遊時，發生性行為。之後男方有意疏遠，態度冷淡，自己擔心男友被別的女生搶走，也擔心懷孕，不敢告訴男友，怕他生氣更加冷淡。再三追問下，赫然發現男友竟然是本校一位未婚的理化老師。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4859338" y="3068638"/>
            <a:ext cx="316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258888" y="3429000"/>
            <a:ext cx="4176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7775575" cy="3960812"/>
          </a:xfrm>
        </p:spPr>
        <p:txBody>
          <a:bodyPr/>
          <a:lstStyle/>
          <a:p>
            <a:pPr eaLnBrk="1" hangingPunct="1"/>
            <a:r>
              <a:rPr lang="zh-TW" altLang="en-US" smtClean="0"/>
              <a:t>導師告知教務處，主任立即找來理化老師詢問，理化老師表示確有出遊事實，但發生性行為是甲女自願的，自己並未強迫她，疏離甲女只是因為沒有感覺了，這是自己跟甲女的事情，學校無須介入。</a:t>
            </a:r>
            <a:endParaRPr lang="en-US" altLang="zh-TW" smtClean="0"/>
          </a:p>
          <a:p>
            <a:pPr eaLnBrk="1" hangingPunct="1"/>
            <a:r>
              <a:rPr lang="zh-TW" altLang="en-US" smtClean="0">
                <a:hlinkClick r:id="rId2" action="ppaction://hlinksldjump"/>
              </a:rPr>
              <a:t>主任僅口頭提醒</a:t>
            </a:r>
            <a:r>
              <a:rPr lang="zh-TW" altLang="en-US" smtClean="0"/>
              <a:t>他此事十分嚴重，他表示自己會妥善處理，故未告知生教組，亦未啟動性平會機制。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042988" y="2636838"/>
            <a:ext cx="6192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935038" y="4149725"/>
            <a:ext cx="21605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71550" y="3716338"/>
            <a:ext cx="4248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951413" y="3357563"/>
            <a:ext cx="3292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488238" cy="3887788"/>
          </a:xfrm>
        </p:spPr>
        <p:txBody>
          <a:bodyPr/>
          <a:lstStyle/>
          <a:p>
            <a:pPr eaLnBrk="1" hangingPunct="1"/>
            <a:r>
              <a:rPr lang="zh-TW" altLang="en-US" smtClean="0"/>
              <a:t>兩天後，甲女家長知悉，非常生氣，到校找理化老師理論，要求他負責，雙方爭執，導致流言四起，校園中許多人都在談論此事，令甲女與理化老師都造成極大的傷害。此時學校緊急介入處理，才召開性平會後成立調查小組前來調查，經過調查發現行為人確實與甲女發生性行為。</a:t>
            </a:r>
          </a:p>
          <a:p>
            <a:pPr eaLnBrk="1" hangingPunct="1"/>
            <a:endParaRPr lang="en-US" altLang="zh-TW" smtClean="0"/>
          </a:p>
        </p:txBody>
      </p:sp>
      <p:cxnSp>
        <p:nvCxnSpPr>
          <p:cNvPr id="3" name="直線接點 2"/>
          <p:cNvCxnSpPr/>
          <p:nvPr/>
        </p:nvCxnSpPr>
        <p:spPr>
          <a:xfrm>
            <a:off x="2339975" y="2565400"/>
            <a:ext cx="5761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1116013" y="2924175"/>
            <a:ext cx="2519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034088" y="3644900"/>
            <a:ext cx="2066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16013" y="4005263"/>
            <a:ext cx="316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內容版面配置區 1"/>
          <p:cNvSpPr>
            <a:spLocks noGrp="1"/>
          </p:cNvSpPr>
          <p:nvPr>
            <p:ph idx="1"/>
          </p:nvPr>
        </p:nvSpPr>
        <p:spPr>
          <a:xfrm>
            <a:off x="1258888" y="3573463"/>
            <a:ext cx="7408862" cy="1150937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zh-TW" altLang="en-US" sz="3600" smtClean="0"/>
              <a:t>                   </a:t>
            </a:r>
            <a:r>
              <a:rPr lang="zh-TW" altLang="en-US" sz="3200" smtClean="0"/>
              <a:t>沈天勇 社工師 </a:t>
            </a:r>
          </a:p>
        </p:txBody>
      </p:sp>
      <p:sp>
        <p:nvSpPr>
          <p:cNvPr id="18434" name="標題 2"/>
          <p:cNvSpPr>
            <a:spLocks noGrp="1"/>
          </p:cNvSpPr>
          <p:nvPr>
            <p:ph type="title"/>
          </p:nvPr>
        </p:nvSpPr>
        <p:spPr>
          <a:xfrm>
            <a:off x="611188" y="2276475"/>
            <a:ext cx="8229600" cy="1252538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2060"/>
                </a:solidFill>
              </a:rPr>
              <a:t>性別平等法規及輔導知能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054850" cy="3657600"/>
          </a:xfrm>
        </p:spPr>
        <p:txBody>
          <a:bodyPr/>
          <a:lstStyle/>
          <a:p>
            <a:pPr eaLnBrk="1" hangingPunct="1"/>
            <a:r>
              <a:rPr lang="zh-TW" altLang="en-US" smtClean="0"/>
              <a:t>過程中有人勸告理化老師趁事情尚在處理階段，趕緊提出辭職申請，希望藉由理化老師離開學校的結果，平息此事件，也希望家長不要再追究此事。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187450" y="2924175"/>
            <a:ext cx="2520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 2 1"/>
          <p:cNvSpPr/>
          <p:nvPr/>
        </p:nvSpPr>
        <p:spPr>
          <a:xfrm>
            <a:off x="5568950" y="1844675"/>
            <a:ext cx="1223963" cy="903288"/>
          </a:xfrm>
          <a:prstGeom prst="irregularSeal2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126287" cy="3657600"/>
          </a:xfrm>
        </p:spPr>
        <p:txBody>
          <a:bodyPr/>
          <a:lstStyle/>
          <a:p>
            <a:pPr eaLnBrk="1" hangingPunct="1"/>
            <a:r>
              <a:rPr lang="zh-TW" altLang="en-US" smtClean="0"/>
              <a:t>而後調查小組作出懲處建議：立即解聘該位理化老師，並對甲女進行心理輔導。學校教評會也在根據性平會之建議解聘該位老師，並經函文教育局同意本處置。理化老師十分不服，認為一件小事卻賠上他的前途，而提出申復。</a:t>
            </a:r>
          </a:p>
          <a:p>
            <a:pPr eaLnBrk="1" hangingPunct="1"/>
            <a:endParaRPr lang="en-US" altLang="zh-TW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2555875" y="2852738"/>
            <a:ext cx="2736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356100" y="3933825"/>
            <a:ext cx="11525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188" y="2636838"/>
            <a:ext cx="8382000" cy="4537075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hlinkClick r:id="rId2" action="ppaction://hlinksldjump"/>
              </a:rPr>
              <a:t>行為人的法律責任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刑</a:t>
            </a:r>
            <a:r>
              <a:rPr lang="en-US" altLang="zh-TW" sz="2800" dirty="0" smtClean="0">
                <a:latin typeface="+mj-ea"/>
                <a:ea typeface="+mj-ea"/>
              </a:rPr>
              <a:t>227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非告訴乃論</a:t>
            </a:r>
            <a:r>
              <a:rPr lang="en-US" altLang="zh-TW" sz="2800" dirty="0" smtClean="0"/>
              <a:t>)</a:t>
            </a:r>
          </a:p>
          <a:p>
            <a:pPr>
              <a:defRPr/>
            </a:pPr>
            <a:r>
              <a:rPr lang="zh-TW" altLang="en-US" sz="2800" dirty="0" smtClean="0"/>
              <a:t>責任通報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校安</a:t>
            </a:r>
            <a:r>
              <a:rPr lang="en-US" altLang="zh-TW" sz="2800" dirty="0" smtClean="0"/>
              <a:t>+</a:t>
            </a:r>
            <a:r>
              <a:rPr lang="en-US" altLang="zh-TW" sz="2800" dirty="0" smtClean="0">
                <a:latin typeface="+mj-ea"/>
                <a:ea typeface="+mj-ea"/>
              </a:rPr>
              <a:t>113</a:t>
            </a:r>
            <a:r>
              <a:rPr lang="zh-TW" altLang="en-US" sz="2800" dirty="0" smtClean="0"/>
              <a:t>家暴及性侵通報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latin typeface="+mj-ea"/>
                <a:ea typeface="+mj-ea"/>
              </a:rPr>
              <a:t>24</a:t>
            </a:r>
            <a:r>
              <a:rPr lang="zh-TW" altLang="en-US" sz="2800" dirty="0" smtClean="0"/>
              <a:t>小時內</a:t>
            </a:r>
            <a:r>
              <a:rPr lang="en-US" altLang="zh-TW" sz="2800" dirty="0" smtClean="0"/>
              <a:t>)</a:t>
            </a:r>
          </a:p>
          <a:p>
            <a:pPr>
              <a:defRPr/>
            </a:pPr>
            <a:r>
              <a:rPr lang="zh-TW" altLang="en-US" sz="2800" dirty="0" smtClean="0"/>
              <a:t>性平會及籌組調查小組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輔導人員應迴避</a:t>
            </a:r>
            <a:r>
              <a:rPr lang="en-US" altLang="zh-TW" sz="2800" dirty="0" smtClean="0"/>
              <a:t>)</a:t>
            </a:r>
          </a:p>
          <a:p>
            <a:pPr>
              <a:defRPr/>
            </a:pPr>
            <a:r>
              <a:rPr lang="zh-TW" altLang="en-US" sz="2800" dirty="0" smtClean="0"/>
              <a:t>教師可辭職</a:t>
            </a:r>
            <a:r>
              <a:rPr lang="en-US" altLang="zh-TW" sz="2800" dirty="0" smtClean="0"/>
              <a:t>???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>
              <a:defRPr/>
            </a:pPr>
            <a:r>
              <a:rPr lang="zh-TW" altLang="en-US" sz="2800" dirty="0" smtClean="0"/>
              <a:t>身份改變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行為人可書面陳述意見</a:t>
            </a:r>
            <a:r>
              <a:rPr lang="en-US" altLang="zh-TW" sz="2800" dirty="0" smtClean="0"/>
              <a:t>)</a:t>
            </a:r>
          </a:p>
          <a:p>
            <a:pPr>
              <a:defRPr/>
            </a:pPr>
            <a:r>
              <a:rPr lang="zh-TW" altLang="en-US" sz="2800" dirty="0" smtClean="0"/>
              <a:t>申復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有新事證時</a:t>
            </a:r>
            <a:r>
              <a:rPr lang="en-US" altLang="zh-TW" sz="2800" dirty="0" smtClean="0"/>
              <a:t>)</a:t>
            </a:r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zh-TW" altLang="en-US" sz="2800" dirty="0"/>
          </a:p>
        </p:txBody>
      </p:sp>
      <p:sp>
        <p:nvSpPr>
          <p:cNvPr id="4915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處置過程討論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435975" cy="11430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案例二   </a:t>
            </a:r>
            <a:r>
              <a:rPr lang="zh-TW" altLang="en-US" sz="3600" b="1" smtClean="0"/>
              <a:t>國中校園性平事件「過度追求」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</a:rPr>
              <a:t>段考下午，童軍團學生在童軍教室討論露營活動，結束後，老師讓幾位幹部繼續留在教室中討論表演節目的細節，並囑咐要儘快離校回家，有事先回辦公室。當幹部陸續離開後，最後僅剩甲生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</a:rPr>
              <a:t>男</a:t>
            </a:r>
            <a:r>
              <a:rPr lang="en-US" altLang="zh-TW" smtClean="0">
                <a:latin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</a:rPr>
              <a:t>八年級</a:t>
            </a:r>
            <a:r>
              <a:rPr lang="en-US" altLang="zh-TW" smtClean="0">
                <a:latin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</a:rPr>
              <a:t>和乙生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</a:rPr>
              <a:t>女</a:t>
            </a:r>
            <a:r>
              <a:rPr lang="en-US" altLang="zh-TW" smtClean="0">
                <a:latin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</a:rPr>
              <a:t>七年級</a:t>
            </a:r>
            <a:r>
              <a:rPr lang="en-US" altLang="zh-TW" smtClean="0">
                <a:latin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</a:rPr>
              <a:t>，留下關電源及門窗。甲生趁四下無人，抱住乙生將她壓倒在地後，表示喜歡她，乙生掙脫後匆忙離開教室。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835150" y="2827338"/>
            <a:ext cx="4824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900113" y="4149725"/>
            <a:ext cx="52562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乙生驚慌的回到家裡，家長察覺有異後，追問下得知上述發生情形，打電話給導師，要求學校慎重處理。隔天學務處獲知事情經過後，馬上找甲生確認乙生所言是否屬實。甲生堅持否認有強壓乙生在地上的事情，解釋是因為當時他不小心絆倒乙生，而跌在她身上，不是刻意的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835150" y="3068638"/>
            <a:ext cx="64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4284663" y="3060700"/>
            <a:ext cx="1800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484438" y="3716338"/>
            <a:ext cx="900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在雙方說辭不一致情況下，學務處調閱監視錄影帶，但也無法釐清當時真實發生的狀況，最後，只好請女方家長到校填寫申請調查表，交由學校性別平等教育委員會處理。</a:t>
            </a:r>
          </a:p>
          <a:p>
            <a:pPr eaLnBrk="1" hangingPunct="1"/>
            <a:endParaRPr lang="en-US" altLang="zh-TW" smtClean="0"/>
          </a:p>
        </p:txBody>
      </p:sp>
      <p:cxnSp>
        <p:nvCxnSpPr>
          <p:cNvPr id="4" name="直線接點 3"/>
          <p:cNvCxnSpPr/>
          <p:nvPr/>
        </p:nvCxnSpPr>
        <p:spPr>
          <a:xfrm>
            <a:off x="3779838" y="3789363"/>
            <a:ext cx="2016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156325" y="3794125"/>
            <a:ext cx="1728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87450" y="4149725"/>
            <a:ext cx="2089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921625" cy="3451225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學校性別平等教育委員會受理後，決議成立調查小組。在調查過程中，甲生對於當天下午的過程和情節，一概予以否認，同時甲生家長對學校處理方式不諒解，認為這是對甲生的誣賴；乙生家長更對學校遲遲未對甲生做適當懲處，提出嚴重抗議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619250" y="3357563"/>
            <a:ext cx="1728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619250" y="4292600"/>
            <a:ext cx="1584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859338" y="4868863"/>
            <a:ext cx="1657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幸好，調查委員再次調閱監視錄影帶，發現一些疑點，請甲生提出詳細說明時，甲生鬆口坦承不諱，當場在家長與調查委員面前表示懺悔。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4211638" y="3213100"/>
            <a:ext cx="3455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126288" cy="3657600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由於行為人在調查期間深感焦慮，出現生理症狀（失眠、食慾減弱</a:t>
            </a:r>
            <a:r>
              <a:rPr lang="en-US" altLang="zh-TW" sz="3200" smtClean="0">
                <a:latin typeface="標楷體" pitchFamily="65" charset="-120"/>
              </a:rPr>
              <a:t>…</a:t>
            </a:r>
            <a:r>
              <a:rPr lang="zh-TW" altLang="en-US" sz="3200" smtClean="0"/>
              <a:t>），並且即將升到九年級，委員會做出依校規記一大過，並強制接受心理輔導之建議，移交學生獎懲委員會辦理。</a:t>
            </a:r>
          </a:p>
          <a:p>
            <a:pPr eaLnBrk="1" hangingPunct="1"/>
            <a:endParaRPr lang="en-US" altLang="zh-TW" sz="3200" smtClean="0"/>
          </a:p>
        </p:txBody>
      </p:sp>
      <p:cxnSp>
        <p:nvCxnSpPr>
          <p:cNvPr id="4" name="直線接點 3"/>
          <p:cNvCxnSpPr/>
          <p:nvPr/>
        </p:nvCxnSpPr>
        <p:spPr>
          <a:xfrm>
            <a:off x="1908175" y="3789363"/>
            <a:ext cx="1584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5940425" y="3789363"/>
            <a:ext cx="1584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事後，乙生家長認為學校懲處方式，無法降低乙生受創所生之恐懼心理，要求學校應強制甲生轉學，否則乙生無法安心到校上課。學校雖向家長解釋國中乃為義務教育無法強迫甲生轉學，只能依校規辦理，乙方家長仍不接受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2411413" y="4149725"/>
            <a:ext cx="244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088" y="1989138"/>
            <a:ext cx="7705725" cy="41370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標楷體" pitchFamily="65" charset="-120"/>
              </a:rPr>
              <a:t>校園性議題事件</a:t>
            </a:r>
            <a:endParaRPr lang="en-US" altLang="zh-TW" sz="3600" dirty="0" smtClean="0"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3600" dirty="0" smtClean="0">
                <a:latin typeface="標楷體" pitchFamily="65" charset="-120"/>
              </a:rPr>
              <a:t>   包含</a:t>
            </a:r>
            <a:r>
              <a:rPr lang="en-US" altLang="zh-TW" sz="3600" dirty="0" smtClean="0">
                <a:latin typeface="標楷體" pitchFamily="65" charset="-120"/>
              </a:rPr>
              <a:t>:</a:t>
            </a:r>
            <a:r>
              <a:rPr lang="zh-TW" altLang="zh-TW" sz="3600" dirty="0" smtClean="0">
                <a:latin typeface="標楷體" pitchFamily="65" charset="-120"/>
              </a:rPr>
              <a:t>性騷擾、性霸凌與性侵害</a:t>
            </a:r>
            <a:endParaRPr lang="en-US" altLang="zh-TW" sz="3600" dirty="0" smtClean="0">
              <a:latin typeface="標楷體" pitchFamily="65" charset="-120"/>
            </a:endParaRP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/>
              <a:t>校園優先適用</a:t>
            </a:r>
            <a:r>
              <a:rPr lang="zh-TW" altLang="en-US" sz="3600" dirty="0" smtClean="0">
                <a:solidFill>
                  <a:srgbClr val="00B050"/>
                </a:solidFill>
              </a:rPr>
              <a:t>「性別平等教育法」</a:t>
            </a:r>
            <a:r>
              <a:rPr lang="zh-TW" altLang="en-US" sz="3600" dirty="0" smtClean="0"/>
              <a:t>以保障學生受教權</a:t>
            </a:r>
            <a:endParaRPr lang="en-US" altLang="zh-TW" sz="36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altLang="zh-TW" sz="2800" dirty="0" smtClean="0">
              <a:latin typeface="標楷體" pitchFamily="65" charset="-120"/>
            </a:endParaRPr>
          </a:p>
          <a:p>
            <a:pPr marL="273050" lvl="2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238" y="620713"/>
            <a:ext cx="777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dirty="0">
                <a:solidFill>
                  <a:srgbClr val="FFFF00"/>
                </a:solidFill>
                <a:latin typeface="標楷體" pitchFamily="65" charset="-120"/>
              </a:rPr>
              <a:t>校園常見之性別議題</a:t>
            </a:r>
            <a:endParaRPr lang="en-US" altLang="zh-TW" sz="4400" dirty="0">
              <a:solidFill>
                <a:srgbClr val="FFFF0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351837" cy="4319588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幾經波折，最後由家長會長陪同甲生家長幾次到乙生家登門道歉，並立下保證書，保證日後將嚴禁甲生踏到乙生教室範圍，並不會出現在乙生面前，甲生會以升學為要，除上課時間外，不會在學校多逗留，家長會天天到校接孩子回家，會嚴格要求孩子參加心理輔導。終於，乙方也在導師與輔導老師協助下，心情漸漸平復，家長不再要求甲生轉學，事情告一段落。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4067175" y="2349500"/>
            <a:ext cx="1584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內容版面配置區 1"/>
          <p:cNvSpPr>
            <a:spLocks noGrp="1"/>
          </p:cNvSpPr>
          <p:nvPr>
            <p:ph idx="4294967295"/>
          </p:nvPr>
        </p:nvSpPr>
        <p:spPr>
          <a:xfrm>
            <a:off x="755650" y="2420938"/>
            <a:ext cx="7704138" cy="4032250"/>
          </a:xfrm>
        </p:spPr>
        <p:txBody>
          <a:bodyPr/>
          <a:lstStyle/>
          <a:p>
            <a:r>
              <a:rPr lang="zh-TW" altLang="en-US" sz="2800" smtClean="0">
                <a:latin typeface="標楷體" pitchFamily="65" charset="-120"/>
              </a:rPr>
              <a:t>接到申請書</a:t>
            </a:r>
            <a:r>
              <a:rPr lang="en-US" altLang="zh-TW" sz="2800" smtClean="0">
                <a:latin typeface="標楷體" pitchFamily="65" charset="-120"/>
              </a:rPr>
              <a:t>3</a:t>
            </a:r>
            <a:r>
              <a:rPr lang="zh-TW" altLang="en-US" sz="2800" smtClean="0">
                <a:latin typeface="標楷體" pitchFamily="65" charset="-120"/>
              </a:rPr>
              <a:t>天內召開性平會</a:t>
            </a:r>
            <a:r>
              <a:rPr lang="en-US" altLang="zh-TW" sz="2800" smtClean="0">
                <a:latin typeface="標楷體" pitchFamily="65" charset="-120"/>
              </a:rPr>
              <a:t>,20</a:t>
            </a:r>
            <a:r>
              <a:rPr lang="zh-TW" altLang="en-US" sz="2800" smtClean="0">
                <a:latin typeface="標楷體" pitchFamily="65" charset="-120"/>
              </a:rPr>
              <a:t>天內回覆是否受理</a:t>
            </a:r>
            <a:r>
              <a:rPr lang="en-US" altLang="zh-TW" sz="2800" smtClean="0">
                <a:latin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</a:rPr>
              <a:t>性平法</a:t>
            </a:r>
            <a:r>
              <a:rPr lang="en-US" altLang="zh-TW" sz="2800" smtClean="0">
                <a:latin typeface="標楷體" pitchFamily="65" charset="-120"/>
              </a:rPr>
              <a:t>30</a:t>
            </a:r>
            <a:r>
              <a:rPr lang="zh-TW" altLang="en-US" sz="2800" smtClean="0">
                <a:latin typeface="標楷體" pitchFamily="65" charset="-120"/>
              </a:rPr>
              <a:t>、</a:t>
            </a:r>
            <a:r>
              <a:rPr lang="en-US" altLang="zh-TW" sz="2800" smtClean="0">
                <a:latin typeface="標楷體" pitchFamily="65" charset="-120"/>
              </a:rPr>
              <a:t>31</a:t>
            </a:r>
            <a:r>
              <a:rPr lang="zh-TW" altLang="en-US" sz="2800" smtClean="0">
                <a:latin typeface="標楷體" pitchFamily="65" charset="-120"/>
              </a:rPr>
              <a:t>條</a:t>
            </a:r>
            <a:r>
              <a:rPr lang="en-US" altLang="zh-TW" sz="2800" smtClean="0">
                <a:latin typeface="標楷體" pitchFamily="65" charset="-120"/>
              </a:rPr>
              <a:t>)</a:t>
            </a:r>
          </a:p>
          <a:p>
            <a:r>
              <a:rPr lang="zh-TW" altLang="en-US" sz="2800" smtClean="0"/>
              <a:t>責任通報</a:t>
            </a:r>
            <a:r>
              <a:rPr lang="en-US" altLang="zh-TW" sz="2800" smtClean="0"/>
              <a:t>:</a:t>
            </a:r>
            <a:r>
              <a:rPr lang="zh-TW" altLang="en-US" sz="2800" smtClean="0"/>
              <a:t>校安</a:t>
            </a:r>
            <a:r>
              <a:rPr lang="en-US" altLang="zh-TW" sz="2800" smtClean="0"/>
              <a:t>+</a:t>
            </a:r>
            <a:r>
              <a:rPr lang="en-US" altLang="zh-TW" sz="2800" smtClean="0">
                <a:latin typeface="標楷體" pitchFamily="65" charset="-120"/>
              </a:rPr>
              <a:t>113</a:t>
            </a:r>
            <a:r>
              <a:rPr lang="zh-TW" altLang="en-US" sz="2800" smtClean="0"/>
              <a:t>家暴及性侵通報</a:t>
            </a:r>
            <a:r>
              <a:rPr lang="en-US" altLang="zh-TW" sz="2800" smtClean="0"/>
              <a:t>(</a:t>
            </a:r>
            <a:r>
              <a:rPr lang="en-US" altLang="zh-TW" sz="2800" smtClean="0">
                <a:latin typeface="標楷體" pitchFamily="65" charset="-120"/>
              </a:rPr>
              <a:t>24</a:t>
            </a:r>
            <a:r>
              <a:rPr lang="zh-TW" altLang="en-US" sz="2800" smtClean="0"/>
              <a:t>小時內</a:t>
            </a:r>
            <a:r>
              <a:rPr lang="en-US" altLang="zh-TW" sz="2800" smtClean="0"/>
              <a:t>)</a:t>
            </a:r>
          </a:p>
          <a:p>
            <a:r>
              <a:rPr lang="zh-TW" altLang="en-US" sz="2800" smtClean="0"/>
              <a:t>性平會及籌組調查小組</a:t>
            </a:r>
            <a:r>
              <a:rPr lang="en-US" altLang="zh-TW" sz="2800" smtClean="0"/>
              <a:t>(</a:t>
            </a:r>
            <a:r>
              <a:rPr lang="zh-TW" altLang="en-US" sz="2800" smtClean="0"/>
              <a:t>輔導人員應迴避</a:t>
            </a:r>
            <a:r>
              <a:rPr lang="en-US" altLang="zh-TW" sz="2800" smtClean="0"/>
              <a:t>)</a:t>
            </a:r>
          </a:p>
          <a:p>
            <a:r>
              <a:rPr lang="zh-TW" altLang="en-US" sz="2800" smtClean="0"/>
              <a:t>強迫轉學</a:t>
            </a:r>
            <a:r>
              <a:rPr lang="en-US" altLang="zh-TW" sz="2800" smtClean="0"/>
              <a:t>???</a:t>
            </a:r>
            <a:r>
              <a:rPr lang="zh-TW" altLang="en-US" sz="2800" smtClean="0"/>
              <a:t> </a:t>
            </a:r>
            <a:r>
              <a:rPr lang="en-US" altLang="zh-TW" sz="2800" smtClean="0"/>
              <a:t>(</a:t>
            </a:r>
            <a:r>
              <a:rPr lang="zh-TW" altLang="en-US" sz="2800" smtClean="0"/>
              <a:t>國民義務教育</a:t>
            </a:r>
            <a:r>
              <a:rPr lang="en-US" altLang="zh-TW" sz="2800" smtClean="0"/>
              <a:t>)</a:t>
            </a:r>
          </a:p>
          <a:p>
            <a:r>
              <a:rPr lang="zh-TW" altLang="en-US" sz="2800" smtClean="0"/>
              <a:t>童軍老師</a:t>
            </a:r>
            <a:r>
              <a:rPr lang="en-US" altLang="zh-TW" sz="2800" smtClean="0"/>
              <a:t>?(</a:t>
            </a:r>
            <a:r>
              <a:rPr lang="zh-TW" altLang="en-US" sz="2800" smtClean="0"/>
              <a:t>有應注意而未注意之責</a:t>
            </a:r>
            <a:r>
              <a:rPr lang="en-US" altLang="zh-TW" sz="2800" smtClean="0"/>
              <a:t>)</a:t>
            </a:r>
            <a:endParaRPr lang="zh-TW" altLang="en-US" sz="2800" smtClean="0"/>
          </a:p>
          <a:p>
            <a:r>
              <a:rPr lang="zh-TW" altLang="en-US" sz="2800" smtClean="0"/>
              <a:t>轉學後的通報及追蹤</a:t>
            </a:r>
            <a:endParaRPr lang="en-US" altLang="zh-TW" sz="2800" smtClean="0"/>
          </a:p>
          <a:p>
            <a:endParaRPr lang="en-US" altLang="zh-TW" sz="2800" smtClean="0"/>
          </a:p>
          <a:p>
            <a:endParaRPr lang="zh-TW" altLang="en-US" sz="2800" smtClean="0"/>
          </a:p>
        </p:txBody>
      </p:sp>
      <p:sp>
        <p:nvSpPr>
          <p:cNvPr id="58370" name="標題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/>
              <a:t>處置過程討論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267075"/>
            <a:ext cx="13033375" cy="9480550"/>
          </a:xfrm>
        </p:spPr>
      </p:pic>
      <p:cxnSp>
        <p:nvCxnSpPr>
          <p:cNvPr id="3" name="直線接點 2"/>
          <p:cNvCxnSpPr/>
          <p:nvPr/>
        </p:nvCxnSpPr>
        <p:spPr>
          <a:xfrm>
            <a:off x="3851275" y="4149725"/>
            <a:ext cx="1584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接點 2"/>
          <p:cNvCxnSpPr/>
          <p:nvPr/>
        </p:nvCxnSpPr>
        <p:spPr>
          <a:xfrm>
            <a:off x="1042988" y="5300663"/>
            <a:ext cx="3024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2"/>
          <p:cNvCxnSpPr/>
          <p:nvPr/>
        </p:nvCxnSpPr>
        <p:spPr>
          <a:xfrm>
            <a:off x="3635375" y="4941888"/>
            <a:ext cx="4465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6985000" cy="11430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案例三    </a:t>
            </a:r>
            <a:r>
              <a:rPr lang="zh-TW" altLang="en-US" sz="3600" b="1" smtClean="0"/>
              <a:t>國中校園性平事件</a:t>
            </a:r>
            <a:br>
              <a:rPr lang="zh-TW" altLang="en-US" sz="3600" b="1" smtClean="0"/>
            </a:br>
            <a:r>
              <a:rPr lang="zh-TW" altLang="en-US" sz="3600" b="1" smtClean="0"/>
              <a:t>　　　　　　　「兩小無猜」</a:t>
            </a:r>
            <a:r>
              <a:rPr lang="zh-TW" altLang="en-US" sz="3600" smtClean="0"/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28800"/>
            <a:ext cx="8131175" cy="3657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個案甲（簡稱甲男）：男生○○國中九年級學生                    </a:t>
            </a:r>
            <a:br>
              <a:rPr lang="zh-TW" altLang="en-US" sz="2800" smtClean="0">
                <a:latin typeface="標楷體" pitchFamily="65" charset="-120"/>
              </a:rPr>
            </a:br>
            <a:r>
              <a:rPr lang="zh-TW" altLang="en-US" sz="2800" smtClean="0">
                <a:latin typeface="標楷體" pitchFamily="65" charset="-120"/>
              </a:rPr>
              <a:t>                     （滿</a:t>
            </a:r>
            <a:r>
              <a:rPr lang="en-US" altLang="zh-TW" sz="2800" smtClean="0">
                <a:latin typeface="標楷體" pitchFamily="65" charset="-120"/>
              </a:rPr>
              <a:t>14</a:t>
            </a:r>
            <a:r>
              <a:rPr lang="zh-TW" altLang="en-US" sz="2800" smtClean="0">
                <a:latin typeface="標楷體" pitchFamily="65" charset="-120"/>
              </a:rPr>
              <a:t>歲未滿</a:t>
            </a:r>
            <a:r>
              <a:rPr lang="en-US" altLang="zh-TW" sz="2800" smtClean="0">
                <a:latin typeface="標楷體" pitchFamily="65" charset="-120"/>
              </a:rPr>
              <a:t>16</a:t>
            </a:r>
            <a:r>
              <a:rPr lang="zh-TW" altLang="en-US" sz="2800" smtClean="0">
                <a:latin typeface="標楷體" pitchFamily="65" charset="-120"/>
              </a:rPr>
              <a:t>歲）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個案乙（簡稱乙女）：女生○○國中七年級學生 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latin typeface="標楷體" pitchFamily="65" charset="-120"/>
              </a:rPr>
              <a:t>                       （滿</a:t>
            </a:r>
            <a:r>
              <a:rPr lang="en-US" altLang="zh-TW" sz="2800" smtClean="0">
                <a:latin typeface="標楷體" pitchFamily="65" charset="-120"/>
              </a:rPr>
              <a:t>12</a:t>
            </a:r>
            <a:r>
              <a:rPr lang="zh-TW" altLang="en-US" sz="2800" smtClean="0">
                <a:latin typeface="標楷體" pitchFamily="65" charset="-120"/>
              </a:rPr>
              <a:t>歲未滿</a:t>
            </a:r>
            <a:r>
              <a:rPr lang="en-US" altLang="zh-TW" sz="2800" smtClean="0">
                <a:latin typeface="標楷體" pitchFamily="65" charset="-120"/>
              </a:rPr>
              <a:t>14</a:t>
            </a:r>
            <a:r>
              <a:rPr lang="zh-TW" altLang="en-US" sz="2800" smtClean="0">
                <a:latin typeface="標楷體" pitchFamily="65" charset="-120"/>
              </a:rPr>
              <a:t>歲）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因父母忙於事業，無法周全照顧甲男，他因此經常帶朋友回家吃喝玩樂嬉戲打鬧，與乙女為同校學生，互為乾哥乾妹。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538" y="2674938"/>
            <a:ext cx="7408862" cy="3417887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latin typeface="標楷體" pitchFamily="65" charset="-120"/>
              </a:rPr>
              <a:t>家裡經常邀約一群朋友，聽音樂、看</a:t>
            </a:r>
            <a:r>
              <a:rPr lang="en-US" altLang="zh-TW" sz="3200" smtClean="0">
                <a:latin typeface="標楷體" pitchFamily="65" charset="-120"/>
              </a:rPr>
              <a:t>A</a:t>
            </a:r>
            <a:r>
              <a:rPr lang="zh-TW" altLang="en-US" sz="3200" smtClean="0">
                <a:latin typeface="標楷體" pitchFamily="65" charset="-120"/>
              </a:rPr>
              <a:t>片、談天說地，開懷暢飲；不久，甲男帶乙女進入臥室，兩人發生性關係。客廳外面雖然持續著熱門音樂與喧嘩聲，但是有人背地裡偷窺到這一幕。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幾天後校園開始流傳「精采」故事片段，有人打探乙女生日、長相、地址、電話，甚至有人以懷孕謠言中傷。乙女面對這些傳言，功課退步了、歡笑減少了、參與活動的動力不見了，班上導師注意到她的改變非常擔心，請輔導老師協助瞭解原委。隔天午後，輔導老師找她到諮商室，讓她將最近的心情寫在心情聯絡簿上，</a:t>
            </a:r>
            <a:r>
              <a:rPr lang="en-US" altLang="zh-TW" sz="2800" smtClean="0">
                <a:latin typeface="標楷體" pitchFamily="65" charset="-120"/>
              </a:rPr>
              <a:t>……</a:t>
            </a:r>
            <a:r>
              <a:rPr lang="zh-TW" altLang="en-US" sz="2800" smtClean="0">
                <a:latin typeface="標楷體" pitchFamily="65" charset="-120"/>
              </a:rPr>
              <a:t>。 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258888" y="4437063"/>
            <a:ext cx="6697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接點 3"/>
          <p:cNvCxnSpPr/>
          <p:nvPr/>
        </p:nvCxnSpPr>
        <p:spPr>
          <a:xfrm>
            <a:off x="1258888" y="4868863"/>
            <a:ext cx="1009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內容版面配置區 1"/>
          <p:cNvSpPr>
            <a:spLocks noGrp="1"/>
          </p:cNvSpPr>
          <p:nvPr>
            <p:ph idx="4294967295"/>
          </p:nvPr>
        </p:nvSpPr>
        <p:spPr>
          <a:xfrm>
            <a:off x="755650" y="2420938"/>
            <a:ext cx="7704138" cy="403225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zh-TW" altLang="en-US" sz="2800" smtClean="0"/>
              <a:t>學校召開危機處理小組</a:t>
            </a:r>
            <a:r>
              <a:rPr lang="en-US" altLang="zh-TW" sz="2800" smtClean="0"/>
              <a:t>,</a:t>
            </a:r>
            <a:r>
              <a:rPr lang="zh-TW" altLang="en-US" sz="2800" smtClean="0"/>
              <a:t>分別向雙方家長說明通報的必要及後續流程</a:t>
            </a:r>
            <a:r>
              <a:rPr lang="en-US" altLang="zh-TW" sz="2800" smtClean="0"/>
              <a:t>(</a:t>
            </a:r>
            <a:r>
              <a:rPr lang="zh-TW" altLang="en-US" sz="2800" smtClean="0"/>
              <a:t>但未啟動性平會</a:t>
            </a:r>
            <a:r>
              <a:rPr lang="en-US" altLang="zh-TW" sz="2800" smtClean="0"/>
              <a:t>)</a:t>
            </a:r>
            <a:r>
              <a:rPr lang="zh-TW" altLang="en-US" smtClean="0"/>
              <a:t>。</a:t>
            </a:r>
            <a:endParaRPr lang="zh-TW" altLang="en-US" sz="2800" smtClean="0"/>
          </a:p>
          <a:p>
            <a:r>
              <a:rPr lang="zh-TW" altLang="en-US" sz="2800" smtClean="0"/>
              <a:t>責任通報</a:t>
            </a:r>
            <a:r>
              <a:rPr lang="en-US" altLang="zh-TW" sz="2800" smtClean="0"/>
              <a:t>:</a:t>
            </a:r>
            <a:r>
              <a:rPr lang="zh-TW" altLang="en-US" sz="2800" smtClean="0"/>
              <a:t>校安</a:t>
            </a:r>
            <a:r>
              <a:rPr lang="en-US" altLang="zh-TW" sz="2800" smtClean="0"/>
              <a:t>+</a:t>
            </a:r>
            <a:r>
              <a:rPr lang="en-US" altLang="zh-TW" sz="2800" smtClean="0">
                <a:latin typeface="標楷體" pitchFamily="65" charset="-120"/>
              </a:rPr>
              <a:t>113</a:t>
            </a:r>
            <a:r>
              <a:rPr lang="zh-TW" altLang="en-US" sz="2800" smtClean="0"/>
              <a:t>家暴及性侵通報</a:t>
            </a:r>
            <a:r>
              <a:rPr lang="en-US" altLang="zh-TW" sz="2800" smtClean="0"/>
              <a:t>(</a:t>
            </a:r>
            <a:r>
              <a:rPr lang="en-US" altLang="zh-TW" sz="2800" smtClean="0">
                <a:latin typeface="標楷體" pitchFamily="65" charset="-120"/>
              </a:rPr>
              <a:t>24</a:t>
            </a:r>
            <a:r>
              <a:rPr lang="zh-TW" altLang="en-US" sz="2800" smtClean="0"/>
              <a:t>小時內</a:t>
            </a:r>
            <a:r>
              <a:rPr lang="en-US" altLang="zh-TW" sz="2800" smtClean="0"/>
              <a:t>)</a:t>
            </a:r>
          </a:p>
          <a:p>
            <a:r>
              <a:rPr lang="zh-TW" altLang="en-US" sz="2800" smtClean="0"/>
              <a:t>性平會及籌組調查小組</a:t>
            </a:r>
            <a:r>
              <a:rPr lang="en-US" altLang="zh-TW" sz="2800" smtClean="0"/>
              <a:t>(</a:t>
            </a:r>
            <a:r>
              <a:rPr lang="zh-TW" altLang="en-US" sz="2800" smtClean="0"/>
              <a:t>輔導人員應迴避</a:t>
            </a:r>
            <a:r>
              <a:rPr lang="en-US" altLang="zh-TW" sz="2800" smtClean="0"/>
              <a:t>)</a:t>
            </a:r>
          </a:p>
          <a:p>
            <a:r>
              <a:rPr lang="zh-TW" altLang="en-US" sz="2800" smtClean="0"/>
              <a:t>強迫轉學</a:t>
            </a:r>
            <a:r>
              <a:rPr lang="en-US" altLang="zh-TW" sz="2800" smtClean="0"/>
              <a:t>???</a:t>
            </a:r>
            <a:r>
              <a:rPr lang="zh-TW" altLang="en-US" sz="2800" smtClean="0"/>
              <a:t> </a:t>
            </a:r>
            <a:r>
              <a:rPr lang="en-US" altLang="zh-TW" sz="2800" smtClean="0"/>
              <a:t>(</a:t>
            </a:r>
            <a:r>
              <a:rPr lang="zh-TW" altLang="en-US" sz="2800" smtClean="0"/>
              <a:t>國民義務教育</a:t>
            </a:r>
            <a:r>
              <a:rPr lang="en-US" altLang="zh-TW" sz="2800" smtClean="0"/>
              <a:t>)</a:t>
            </a:r>
          </a:p>
          <a:p>
            <a:r>
              <a:rPr lang="zh-TW" altLang="en-US" sz="2800" smtClean="0"/>
              <a:t>轉學後的通報及追蹤</a:t>
            </a:r>
          </a:p>
          <a:p>
            <a:r>
              <a:rPr lang="zh-TW" altLang="en-US" sz="2800" smtClean="0"/>
              <a:t>對傳播故事者</a:t>
            </a:r>
            <a:r>
              <a:rPr lang="en-US" altLang="zh-TW" sz="2800" smtClean="0"/>
              <a:t>,</a:t>
            </a:r>
            <a:r>
              <a:rPr lang="zh-TW" altLang="en-US" sz="2800" smtClean="0"/>
              <a:t>涉誹謗侮辱</a:t>
            </a:r>
            <a:r>
              <a:rPr lang="en-US" altLang="zh-TW" sz="2800" smtClean="0"/>
              <a:t>,</a:t>
            </a:r>
            <a:r>
              <a:rPr lang="zh-TW" altLang="en-US" sz="2800" smtClean="0"/>
              <a:t>雖屬告訴乃論</a:t>
            </a:r>
            <a:r>
              <a:rPr lang="en-US" altLang="zh-TW" sz="2800" smtClean="0"/>
              <a:t>,</a:t>
            </a:r>
            <a:r>
              <a:rPr lang="zh-TW" altLang="en-US" sz="2800" smtClean="0"/>
              <a:t>但校方仍應實施機會教育</a:t>
            </a:r>
            <a:r>
              <a:rPr lang="zh-TW" altLang="en-US" smtClean="0"/>
              <a:t>。</a:t>
            </a:r>
            <a:endParaRPr lang="zh-TW" altLang="en-US" sz="2800" smtClean="0"/>
          </a:p>
          <a:p>
            <a:endParaRPr lang="en-US" altLang="zh-TW" sz="2800" smtClean="0"/>
          </a:p>
          <a:p>
            <a:endParaRPr lang="zh-TW" altLang="en-US" sz="2800" smtClean="0"/>
          </a:p>
        </p:txBody>
      </p:sp>
      <p:sp>
        <p:nvSpPr>
          <p:cNvPr id="63490" name="標題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/>
              <a:t>處置過程討論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4572000" y="3284538"/>
            <a:ext cx="244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案例四   </a:t>
            </a:r>
            <a:r>
              <a:rPr lang="zh-TW" altLang="en-US" b="1" smtClean="0"/>
              <a:t>國小學生間</a:t>
            </a:r>
            <a:br>
              <a:rPr lang="zh-TW" altLang="en-US" b="1" smtClean="0"/>
            </a:br>
            <a:r>
              <a:rPr lang="zh-TW" altLang="en-US" b="1" smtClean="0"/>
              <a:t>　　　　　　性騷擾事件</a:t>
            </a:r>
            <a:r>
              <a:rPr lang="zh-TW" altLang="en-US" smtClean="0"/>
              <a:t> 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92375"/>
            <a:ext cx="7561262" cy="3673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標楷體" pitchFamily="65" charset="-120"/>
              </a:rPr>
              <a:t> </a:t>
            </a:r>
            <a:r>
              <a:rPr lang="zh-TW" altLang="en-US" sz="2800" smtClean="0">
                <a:latin typeface="標楷體" pitchFamily="65" charset="-120"/>
              </a:rPr>
              <a:t>某校六年級男童甲女童乙為同班同學，平時討論功課或玩耍皆會膩在一起，班上其他同學也會以「情侶」戲稱他們倆。女童為單親家庭，監護人為媽媽。一天，男童趁父母出差不在家中，邀請女童至家中寫功課，功課寫畢，男童提議放影片來看，東挑西選卻選到父親典藏的</a:t>
            </a:r>
            <a:r>
              <a:rPr lang="en-US" altLang="zh-TW" sz="2800" smtClean="0">
                <a:latin typeface="標楷體" pitchFamily="65" charset="-120"/>
              </a:rPr>
              <a:t>A</a:t>
            </a:r>
            <a:r>
              <a:rPr lang="zh-TW" altLang="en-US" sz="2800" smtClean="0">
                <a:latin typeface="標楷體" pitchFamily="65" charset="-120"/>
              </a:rPr>
              <a:t>片。影片放映中，男童起了生理作用，趁機撫摸女童胸部，女童推開他的手，生氣的說：「不要摸，我要回家了」。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2771775" y="3644900"/>
            <a:ext cx="1079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08963" cy="4392613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回到家中，女童母察覺表情有異，追問之下獲悉情事，憤而向學校檢舉，要學校給個交代，但要求不通報，擔心渲染後媒體知悉報導，會對小孩造成傷害。因此學校僅啟動緊急事件處理小組，未召開性別平等會議。緊急事件處理會議中，只要求導師及輔導室輔導二位學童。事後被女童生父知道後，要求男童家長需做名譽上的賠償，否則將上告教育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zh-TW" altLang="en-US" sz="3200" smtClean="0"/>
              <a:t>學校處理概要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 smtClean="0"/>
              <a:t>（一）學校惟恐事情曝光影響校譽，正　　　好女童媽媽不強烈要求，因此學校只召開緊急事件處理小組會議，會議中只做成輔導二學童建議。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 smtClean="0"/>
              <a:t>（二）對於女童生父所提的要求，學校召開「雙方家長協調會議」。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692275" y="4581525"/>
            <a:ext cx="4103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接點 2"/>
          <p:cNvCxnSpPr/>
          <p:nvPr/>
        </p:nvCxnSpPr>
        <p:spPr>
          <a:xfrm>
            <a:off x="2268538" y="6092825"/>
            <a:ext cx="3527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內容版面配置區 2"/>
          <p:cNvSpPr>
            <a:spLocks noGrp="1"/>
          </p:cNvSpPr>
          <p:nvPr>
            <p:ph idx="1"/>
          </p:nvPr>
        </p:nvSpPr>
        <p:spPr>
          <a:xfrm>
            <a:off x="30163" y="1844675"/>
            <a:ext cx="8713787" cy="4752975"/>
          </a:xfrm>
        </p:spPr>
        <p:txBody>
          <a:bodyPr/>
          <a:lstStyle/>
          <a:p>
            <a:pPr marL="617538" lvl="1" indent="-342900" eaLnBrk="1" hangingPunct="1">
              <a:buFont typeface="Wingdings" pitchFamily="2" charset="2"/>
              <a:buChar char="u"/>
            </a:pPr>
            <a:r>
              <a:rPr lang="zh-TW" altLang="en-US" sz="2400" b="1" smtClean="0">
                <a:solidFill>
                  <a:srgbClr val="00B050"/>
                </a:solidFill>
                <a:latin typeface="標楷體" pitchFamily="65" charset="-120"/>
              </a:rPr>
              <a:t>性別平等教育法第二條定義</a:t>
            </a:r>
            <a:endParaRPr lang="en-US" altLang="zh-TW" sz="2400" b="1" smtClean="0">
              <a:solidFill>
                <a:srgbClr val="00B050"/>
              </a:solidFill>
              <a:latin typeface="標楷體" pitchFamily="65" charset="-120"/>
            </a:endParaRPr>
          </a:p>
          <a:p>
            <a:pPr marL="617538" lvl="1" indent="-342900" eaLnBrk="1" hangingPunct="1"/>
            <a:r>
              <a:rPr lang="zh-TW" altLang="zh-TW" sz="2400" smtClean="0">
                <a:latin typeface="標楷體" pitchFamily="65" charset="-120"/>
              </a:rPr>
              <a:t>性騷擾</a:t>
            </a:r>
            <a:r>
              <a:rPr lang="en-US" altLang="zh-TW" sz="2400" smtClean="0">
                <a:latin typeface="標楷體" pitchFamily="65" charset="-120"/>
              </a:rPr>
              <a:t>:</a:t>
            </a:r>
            <a:r>
              <a:rPr lang="zh-TW" altLang="en-US" sz="2400" smtClean="0">
                <a:latin typeface="標楷體" pitchFamily="65" charset="-120"/>
              </a:rPr>
              <a:t>指符合下列情形之一，且</a:t>
            </a:r>
            <a:r>
              <a:rPr lang="zh-TW" altLang="en-US" sz="2400" u="sng" smtClean="0">
                <a:latin typeface="標楷體" pitchFamily="65" charset="-120"/>
              </a:rPr>
              <a:t>未達性侵害</a:t>
            </a:r>
            <a:r>
              <a:rPr lang="zh-TW" altLang="en-US" sz="2400" smtClean="0">
                <a:latin typeface="標楷體" pitchFamily="65" charset="-120"/>
              </a:rPr>
              <a:t>之程度者～</a:t>
            </a:r>
          </a:p>
          <a:p>
            <a:pPr marL="617538" lvl="1" indent="-342900" eaLnBrk="1" hangingPunct="1">
              <a:buFont typeface="Wingdings" pitchFamily="2" charset="2"/>
              <a:buNone/>
            </a:pPr>
            <a:r>
              <a:rPr lang="en-US" altLang="zh-TW" sz="2400" smtClean="0">
                <a:latin typeface="標楷體" pitchFamily="65" charset="-120"/>
              </a:rPr>
              <a:t>1.</a:t>
            </a:r>
            <a:r>
              <a:rPr lang="zh-TW" altLang="en-US" sz="2400" u="sng" smtClean="0">
                <a:solidFill>
                  <a:srgbClr val="7030A0"/>
                </a:solidFill>
                <a:latin typeface="標楷體" pitchFamily="65" charset="-120"/>
              </a:rPr>
              <a:t>以明示或暗示之方式，從事不受歡迎且具有性意味</a:t>
            </a:r>
            <a:endParaRPr lang="en-US" altLang="zh-TW" sz="2400" u="sng" smtClean="0">
              <a:solidFill>
                <a:srgbClr val="7030A0"/>
              </a:solidFill>
              <a:latin typeface="標楷體" pitchFamily="65" charset="-120"/>
            </a:endParaRPr>
          </a:p>
          <a:p>
            <a:pPr marL="617538" lvl="1" indent="-342900" eaLnBrk="1" hangingPunct="1">
              <a:buFont typeface="Wingdings" pitchFamily="2" charset="2"/>
              <a:buNone/>
            </a:pPr>
            <a:r>
              <a:rPr lang="en-US" altLang="zh-TW" sz="2400" smtClean="0">
                <a:solidFill>
                  <a:srgbClr val="7030A0"/>
                </a:solidFill>
                <a:latin typeface="標楷體" pitchFamily="65" charset="-120"/>
              </a:rPr>
              <a:t>  </a:t>
            </a:r>
            <a:r>
              <a:rPr lang="zh-TW" altLang="en-US" sz="2400" u="sng" smtClean="0">
                <a:solidFill>
                  <a:srgbClr val="7030A0"/>
                </a:solidFill>
                <a:latin typeface="標楷體" pitchFamily="65" charset="-120"/>
              </a:rPr>
              <a:t>或性別歧視之言詞或行為</a:t>
            </a:r>
            <a:r>
              <a:rPr lang="zh-TW" altLang="en-US" sz="2400" smtClean="0">
                <a:latin typeface="標楷體" pitchFamily="65" charset="-120"/>
              </a:rPr>
              <a:t>，致影響他人之人格尊嚴、學習、或工作之機會或表現者。</a:t>
            </a:r>
          </a:p>
          <a:p>
            <a:pPr marL="617538" lvl="1" indent="-342900" eaLnBrk="1" hangingPunct="1">
              <a:buFont typeface="Wingdings" pitchFamily="2" charset="2"/>
              <a:buNone/>
            </a:pPr>
            <a:r>
              <a:rPr lang="en-US" altLang="zh-TW" sz="2400" smtClean="0">
                <a:latin typeface="標楷體" pitchFamily="65" charset="-120"/>
              </a:rPr>
              <a:t>2.</a:t>
            </a:r>
            <a:r>
              <a:rPr lang="zh-TW" altLang="en-US" sz="2400" smtClean="0">
                <a:latin typeface="標楷體" pitchFamily="65" charset="-120"/>
              </a:rPr>
              <a:t>以性或性別有關之行為，作為自己或他人獲得、喪失或減損其學習或工作有關權益之條件者。</a:t>
            </a:r>
            <a:endParaRPr lang="en-US" altLang="zh-TW" sz="2400" smtClean="0">
              <a:latin typeface="標楷體" pitchFamily="65" charset="-120"/>
            </a:endParaRPr>
          </a:p>
          <a:p>
            <a:pPr marL="617538" lvl="1" indent="-342900" eaLnBrk="1" hangingPunct="1">
              <a:buFont typeface="Wingdings" pitchFamily="2" charset="2"/>
              <a:buChar char="u"/>
            </a:pPr>
            <a:r>
              <a:rPr lang="zh-TW" altLang="en-US" sz="2400" smtClean="0">
                <a:solidFill>
                  <a:srgbClr val="00B050"/>
                </a:solidFill>
                <a:latin typeface="標楷體" pitchFamily="65" charset="-120"/>
              </a:rPr>
              <a:t>性騷擾的行為種類</a:t>
            </a:r>
            <a:endParaRPr lang="en-US" altLang="zh-TW" sz="2400" smtClean="0">
              <a:solidFill>
                <a:srgbClr val="00B050"/>
              </a:solidFill>
              <a:latin typeface="標楷體" pitchFamily="65" charset="-120"/>
            </a:endParaRPr>
          </a:p>
          <a:p>
            <a:pPr marL="617538" lvl="1" indent="-342900" eaLnBrk="1" hangingPunct="1">
              <a:buFont typeface="Symbol" pitchFamily="18" charset="2"/>
              <a:buNone/>
            </a:pPr>
            <a:r>
              <a:rPr lang="zh-TW" altLang="en-US" sz="2400" b="1" smtClean="0">
                <a:solidFill>
                  <a:srgbClr val="FF0000"/>
                </a:solidFill>
                <a:latin typeface="標楷體" pitchFamily="65" charset="-120"/>
              </a:rPr>
              <a:t>    </a:t>
            </a:r>
            <a:r>
              <a:rPr lang="zh-TW" altLang="en-US" sz="2400" b="1" smtClean="0">
                <a:solidFill>
                  <a:srgbClr val="7030A0"/>
                </a:solidFill>
                <a:latin typeface="標楷體" pitchFamily="65" charset="-120"/>
              </a:rPr>
              <a:t>敵意環境</a:t>
            </a:r>
            <a:r>
              <a:rPr lang="zh-TW" altLang="en-US" sz="2400" b="1" smtClean="0">
                <a:latin typeface="標楷體" pitchFamily="65" charset="-120"/>
              </a:rPr>
              <a:t>的性騷擾</a:t>
            </a:r>
            <a:r>
              <a:rPr lang="en-US" altLang="zh-TW" sz="2400" b="1" smtClean="0">
                <a:latin typeface="標楷體" pitchFamily="65" charset="-120"/>
              </a:rPr>
              <a:t>:</a:t>
            </a:r>
            <a:r>
              <a:rPr lang="zh-TW" altLang="en-US" sz="2400" b="1" smtClean="0">
                <a:latin typeface="標楷體" pitchFamily="65" charset="-120"/>
              </a:rPr>
              <a:t>性別騷擾、性挑逗、性霸凌、性別歧視</a:t>
            </a:r>
            <a:endParaRPr lang="en-US" altLang="zh-TW" sz="2400" b="1" smtClean="0">
              <a:latin typeface="標楷體" pitchFamily="65" charset="-120"/>
            </a:endParaRPr>
          </a:p>
          <a:p>
            <a:pPr marL="617538" lvl="1" indent="-342900" eaLnBrk="1" hangingPunct="1">
              <a:buFont typeface="Symbol" pitchFamily="18" charset="2"/>
              <a:buNone/>
            </a:pPr>
            <a:r>
              <a:rPr lang="zh-TW" altLang="en-US" sz="2400" b="1" smtClean="0">
                <a:solidFill>
                  <a:srgbClr val="FF0000"/>
                </a:solidFill>
                <a:latin typeface="標楷體" pitchFamily="65" charset="-120"/>
              </a:rPr>
              <a:t>    </a:t>
            </a:r>
            <a:r>
              <a:rPr lang="zh-TW" altLang="en-US" sz="2400" b="1" smtClean="0">
                <a:solidFill>
                  <a:srgbClr val="7030A0"/>
                </a:solidFill>
                <a:latin typeface="標楷體" pitchFamily="65" charset="-120"/>
              </a:rPr>
              <a:t>交換式</a:t>
            </a:r>
            <a:r>
              <a:rPr lang="zh-TW" altLang="en-US" sz="2400" b="1" smtClean="0">
                <a:latin typeface="標楷體" pitchFamily="65" charset="-120"/>
              </a:rPr>
              <a:t>的性騷擾</a:t>
            </a:r>
            <a:r>
              <a:rPr lang="en-US" altLang="zh-TW" sz="2400" b="1" smtClean="0">
                <a:latin typeface="標楷體" pitchFamily="65" charset="-120"/>
              </a:rPr>
              <a:t>:</a:t>
            </a:r>
            <a:r>
              <a:rPr lang="zh-TW" altLang="en-US" sz="2400" b="1" smtClean="0">
                <a:latin typeface="標楷體" pitchFamily="65" charset="-120"/>
              </a:rPr>
              <a:t>性賄賂、性脅迫</a:t>
            </a:r>
            <a:endParaRPr lang="en-US" altLang="zh-TW" sz="2800" smtClean="0">
              <a:solidFill>
                <a:srgbClr val="00B050"/>
              </a:solidFill>
              <a:latin typeface="標楷體" pitchFamily="65" charset="-12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lang="zh-TW" altLang="en-US" smtClean="0"/>
          </a:p>
        </p:txBody>
      </p:sp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AC327-B715-4075-9F17-0B385245B02E}" type="slidenum">
              <a:rPr kumimoji="0" lang="zh-TW" altLang="en-US" smtClean="0">
                <a:solidFill>
                  <a:srgbClr val="4D4D4D"/>
                </a:solidFill>
                <a:latin typeface="Gill Sans MT"/>
                <a:ea typeface="新細明體" charset="-120"/>
              </a:rPr>
              <a:pPr/>
              <a:t>5</a:t>
            </a:fld>
            <a:endParaRPr kumimoji="0" lang="en-US" altLang="zh-TW" smtClean="0">
              <a:solidFill>
                <a:srgbClr val="4D4D4D"/>
              </a:solidFill>
              <a:latin typeface="Gill Sans MT"/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188" y="549275"/>
            <a:ext cx="7561262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solidFill>
                  <a:srgbClr val="FFFF00"/>
                </a:solidFill>
                <a:latin typeface="+mn-ea"/>
              </a:rPr>
              <a:t>1-1</a:t>
            </a:r>
            <a:r>
              <a:rPr kumimoji="0" lang="zh-TW" altLang="en-US" sz="3600" dirty="0">
                <a:solidFill>
                  <a:srgbClr val="FFFF00"/>
                </a:solidFill>
                <a:latin typeface="+mn-ea"/>
              </a:rPr>
              <a:t>性騷擾定義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內容版面配置區 1"/>
          <p:cNvSpPr>
            <a:spLocks noGrp="1"/>
          </p:cNvSpPr>
          <p:nvPr>
            <p:ph idx="4294967295"/>
          </p:nvPr>
        </p:nvSpPr>
        <p:spPr>
          <a:xfrm>
            <a:off x="755650" y="2420938"/>
            <a:ext cx="7704138" cy="4032250"/>
          </a:xfrm>
        </p:spPr>
        <p:txBody>
          <a:bodyPr/>
          <a:lstStyle/>
          <a:p>
            <a:r>
              <a:rPr lang="zh-TW" altLang="en-US" sz="2800" smtClean="0">
                <a:latin typeface="標楷體" pitchFamily="65" charset="-120"/>
              </a:rPr>
              <a:t>未召開性平會</a:t>
            </a:r>
          </a:p>
          <a:p>
            <a:r>
              <a:rPr lang="zh-TW" altLang="en-US" sz="2800" smtClean="0">
                <a:latin typeface="標楷體" pitchFamily="65" charset="-120"/>
              </a:rPr>
              <a:t>未</a:t>
            </a:r>
            <a:r>
              <a:rPr lang="zh-TW" altLang="en-US" sz="2800" smtClean="0"/>
              <a:t>責任通報</a:t>
            </a:r>
            <a:r>
              <a:rPr lang="en-US" altLang="zh-TW" sz="2800" smtClean="0"/>
              <a:t>:</a:t>
            </a:r>
            <a:r>
              <a:rPr lang="zh-TW" altLang="en-US" sz="2800" smtClean="0"/>
              <a:t>校安</a:t>
            </a:r>
            <a:r>
              <a:rPr lang="en-US" altLang="zh-TW" sz="2800" smtClean="0"/>
              <a:t>+</a:t>
            </a:r>
            <a:r>
              <a:rPr lang="en-US" altLang="zh-TW" sz="2800" smtClean="0">
                <a:latin typeface="標楷體" pitchFamily="65" charset="-120"/>
              </a:rPr>
              <a:t>113</a:t>
            </a:r>
            <a:r>
              <a:rPr lang="zh-TW" altLang="en-US" sz="2800" smtClean="0"/>
              <a:t>家暴及性侵通報                 </a:t>
            </a:r>
            <a:r>
              <a:rPr lang="en-US" altLang="zh-TW" sz="2800" smtClean="0"/>
              <a:t>(</a:t>
            </a:r>
            <a:r>
              <a:rPr lang="en-US" altLang="zh-TW" sz="2800" smtClean="0">
                <a:latin typeface="標楷體" pitchFamily="65" charset="-120"/>
              </a:rPr>
              <a:t>24</a:t>
            </a:r>
            <a:r>
              <a:rPr lang="zh-TW" altLang="en-US" sz="2800" smtClean="0"/>
              <a:t>小時內</a:t>
            </a:r>
            <a:r>
              <a:rPr lang="en-US" altLang="zh-TW" sz="2800" smtClean="0"/>
              <a:t>)</a:t>
            </a:r>
          </a:p>
          <a:p>
            <a:r>
              <a:rPr lang="zh-TW" altLang="en-US" sz="2800" smtClean="0"/>
              <a:t>未對二童作任何輔導教育</a:t>
            </a:r>
          </a:p>
          <a:p>
            <a:r>
              <a:rPr lang="zh-TW" altLang="en-US" sz="2800" smtClean="0"/>
              <a:t>若家長有協調需求</a:t>
            </a:r>
            <a:r>
              <a:rPr lang="en-US" altLang="zh-TW" sz="2800" smtClean="0"/>
              <a:t>,</a:t>
            </a:r>
            <a:r>
              <a:rPr lang="zh-TW" altLang="en-US" sz="2800" smtClean="0"/>
              <a:t>由家長會召開為宜</a:t>
            </a:r>
            <a:r>
              <a:rPr lang="zh-TW" altLang="en-US" smtClean="0"/>
              <a:t>。</a:t>
            </a:r>
            <a:endParaRPr lang="zh-TW" altLang="en-US" sz="2800" smtClean="0"/>
          </a:p>
          <a:p>
            <a:r>
              <a:rPr lang="zh-TW" altLang="en-US" sz="2800" smtClean="0"/>
              <a:t>家長是否和解</a:t>
            </a:r>
            <a:r>
              <a:rPr lang="en-US" altLang="zh-TW" sz="2800" smtClean="0"/>
              <a:t>?</a:t>
            </a:r>
            <a:r>
              <a:rPr lang="zh-TW" altLang="en-US" sz="2800" smtClean="0"/>
              <a:t>與調查程序無關</a:t>
            </a:r>
            <a:endParaRPr lang="en-US" altLang="zh-TW" sz="2800" smtClean="0"/>
          </a:p>
          <a:p>
            <a:pPr>
              <a:buFont typeface="Symbol" pitchFamily="18" charset="2"/>
              <a:buNone/>
            </a:pPr>
            <a:endParaRPr lang="en-US" altLang="zh-TW" sz="2800" smtClean="0"/>
          </a:p>
          <a:p>
            <a:endParaRPr lang="zh-TW" altLang="en-US" sz="2800" smtClean="0"/>
          </a:p>
        </p:txBody>
      </p:sp>
      <p:sp>
        <p:nvSpPr>
          <p:cNvPr id="67586" name="標題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/>
              <a:t>處置過程討論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案例五   </a:t>
            </a:r>
            <a:r>
              <a:rPr lang="zh-TW" altLang="en-US" sz="4000" b="1" smtClean="0"/>
              <a:t>國小師生</a:t>
            </a:r>
            <a:br>
              <a:rPr lang="zh-TW" altLang="en-US" sz="4000" b="1" smtClean="0"/>
            </a:br>
            <a:r>
              <a:rPr lang="zh-TW" altLang="en-US" sz="4000" b="1" smtClean="0"/>
              <a:t>　　　　　　　性侵害事件</a:t>
            </a:r>
            <a:r>
              <a:rPr lang="zh-TW" altLang="en-US" sz="4000" smtClean="0"/>
              <a:t> 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latin typeface="標楷體" pitchFamily="65" charset="-120"/>
              </a:rPr>
              <a:t> </a:t>
            </a:r>
            <a:r>
              <a:rPr lang="zh-TW" altLang="en-US" sz="3200" smtClean="0">
                <a:latin typeface="標楷體" pitchFamily="65" charset="-120"/>
              </a:rPr>
              <a:t>某國小六年級女童近來情緒一直低落，甚至出現割手腕自我傷害的行為，經導師轉介至輔導室，女童只向輔導老師透露不喜歡體育老師及上他的課，但不肯說出深一層的內心話。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5508625" y="3213100"/>
            <a:ext cx="244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接點 3"/>
          <p:cNvCxnSpPr/>
          <p:nvPr/>
        </p:nvCxnSpPr>
        <p:spPr>
          <a:xfrm>
            <a:off x="1258888" y="3644900"/>
            <a:ext cx="6697662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後來經由班上其他女童得知，暑假中未婚的體育老師曾與她結伴出遊，並在汽車旅館中發生性行為，事後體育老師有意疏遠她</a:t>
            </a:r>
            <a:r>
              <a:rPr lang="en-US" altLang="zh-TW" sz="3200" smtClean="0">
                <a:latin typeface="標楷體" pitchFamily="65" charset="-120"/>
              </a:rPr>
              <a:t>……</a:t>
            </a:r>
            <a:r>
              <a:rPr lang="zh-TW" altLang="en-US" sz="3200" smtClean="0"/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隔週家長由女童的朋友知道此事後，非常生氣。到校想找體育老師理論此事，雙方爭執中，便造成師生圍觀、起鬨，事後流言四起、議論紛紛，對老師及學童都造成極大傷害。</a:t>
            </a:r>
          </a:p>
          <a:p>
            <a:pPr eaLnBrk="1" hangingPunct="1"/>
            <a:endParaRPr lang="en-US" altLang="zh-TW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-2763838"/>
            <a:ext cx="12961937" cy="942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C5CAB-EF56-4DCA-B2F5-27B90CF58697}" type="slidenum">
              <a:rPr lang="zh-TW" altLang="en-US" smtClean="0">
                <a:ea typeface="新細明體" charset="-120"/>
              </a:rPr>
              <a:pPr/>
              <a:t>55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5843" name="WordArt 4"/>
          <p:cNvSpPr>
            <a:spLocks noChangeArrowheads="1" noChangeShapeType="1" noTextEdit="1"/>
          </p:cNvSpPr>
          <p:nvPr/>
        </p:nvSpPr>
        <p:spPr bwMode="auto">
          <a:xfrm>
            <a:off x="900113" y="1268413"/>
            <a:ext cx="7273925" cy="146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標楷體"/>
                <a:ea typeface="標楷體"/>
              </a:rPr>
              <a:t>輔導介入</a:t>
            </a:r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1116013" y="3860800"/>
            <a:ext cx="43195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：行為人 </a:t>
            </a:r>
            <a:r>
              <a:rPr lang="en-US" altLang="zh-TW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加害者</a:t>
            </a:r>
            <a:r>
              <a:rPr lang="en-US" altLang="zh-TW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：被行為人 </a:t>
            </a:r>
            <a:r>
              <a:rPr lang="en-US" altLang="zh-TW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受害者</a:t>
            </a:r>
            <a:r>
              <a:rPr lang="en-US" altLang="zh-TW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353425" cy="5762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輔 導 介 入 的 重 點</a:t>
            </a:r>
            <a:r>
              <a:rPr lang="en-US" altLang="zh-TW" sz="4000" b="1" smtClean="0">
                <a:solidFill>
                  <a:srgbClr val="FF0000"/>
                </a:solidFill>
              </a:rPr>
              <a:t>~</a:t>
            </a:r>
            <a:r>
              <a:rPr lang="zh-TW" altLang="en-US" sz="4000" b="1" smtClean="0">
                <a:solidFill>
                  <a:srgbClr val="FF0000"/>
                </a:solidFill>
              </a:rPr>
              <a:t> </a:t>
            </a:r>
            <a:r>
              <a:rPr lang="zh-TW" altLang="en-US" sz="4000" b="1" smtClean="0">
                <a:solidFill>
                  <a:srgbClr val="0070C0"/>
                </a:solidFill>
              </a:rPr>
              <a:t>行為人</a:t>
            </a:r>
            <a:r>
              <a:rPr lang="en-US" altLang="zh-TW" sz="2800" b="1" smtClean="0">
                <a:solidFill>
                  <a:srgbClr val="0070C0"/>
                </a:solidFill>
              </a:rPr>
              <a:t>(</a:t>
            </a:r>
            <a:r>
              <a:rPr lang="zh-TW" altLang="en-US" sz="2800" b="1" smtClean="0">
                <a:solidFill>
                  <a:srgbClr val="0070C0"/>
                </a:solidFill>
              </a:rPr>
              <a:t>一</a:t>
            </a:r>
            <a:r>
              <a:rPr lang="en-US" altLang="zh-TW" sz="2800" b="1" smtClean="0">
                <a:solidFill>
                  <a:srgbClr val="0070C0"/>
                </a:solidFill>
              </a:rPr>
              <a:t>)</a:t>
            </a:r>
            <a:endParaRPr lang="zh-TW" altLang="en-US" sz="2800" smtClean="0">
              <a:solidFill>
                <a:srgbClr val="0070C0"/>
              </a:solidFill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981075"/>
            <a:ext cx="8496300" cy="587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zh-TW" altLang="en-US" sz="1800" b="1" smtClean="0">
                <a:solidFill>
                  <a:srgbClr val="7030A0"/>
                </a:solidFill>
                <a:latin typeface="標楷體" pitchFamily="65" charset="-120"/>
              </a:rPr>
              <a:t>依</a:t>
            </a:r>
            <a:r>
              <a:rPr lang="zh-TW" altLang="en-US" sz="1800" b="1" u="sng" smtClean="0">
                <a:solidFill>
                  <a:srgbClr val="7030A0"/>
                </a:solidFill>
                <a:latin typeface="標楷體" pitchFamily="65" charset="-120"/>
              </a:rPr>
              <a:t>性別平等教育法 </a:t>
            </a:r>
            <a:r>
              <a:rPr lang="zh-TW" altLang="en-US" sz="1800" b="1" smtClean="0">
                <a:solidFill>
                  <a:srgbClr val="7030A0"/>
                </a:solidFill>
                <a:latin typeface="標楷體" pitchFamily="65" charset="-120"/>
              </a:rPr>
              <a:t>第</a:t>
            </a:r>
            <a:r>
              <a:rPr lang="en-US" altLang="zh-TW" sz="1800" b="1" smtClean="0">
                <a:solidFill>
                  <a:srgbClr val="7030A0"/>
                </a:solidFill>
                <a:latin typeface="標楷體" pitchFamily="65" charset="-120"/>
              </a:rPr>
              <a:t>25</a:t>
            </a:r>
            <a:r>
              <a:rPr lang="zh-TW" altLang="en-US" sz="1800" b="1" smtClean="0">
                <a:solidFill>
                  <a:srgbClr val="7030A0"/>
                </a:solidFill>
                <a:latin typeface="標楷體" pitchFamily="65" charset="-120"/>
              </a:rPr>
              <a:t>條</a:t>
            </a:r>
          </a:p>
          <a:p>
            <a:pPr marL="844550" lvl="1" indent="-5715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1800" b="1" smtClean="0">
                <a:latin typeface="標楷體" pitchFamily="65" charset="-120"/>
              </a:rPr>
              <a:t>◆ </a:t>
            </a:r>
            <a:r>
              <a:rPr lang="zh-TW" altLang="en-US" sz="2400" b="1" smtClean="0">
                <a:latin typeface="標楷體" pitchFamily="65" charset="-120"/>
              </a:rPr>
              <a:t>接受</a:t>
            </a:r>
            <a:r>
              <a:rPr lang="zh-TW" altLang="en-US" sz="2400" b="1" u="sng" smtClean="0">
                <a:solidFill>
                  <a:srgbClr val="F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心理輔導</a:t>
            </a:r>
            <a:r>
              <a:rPr lang="zh-TW" altLang="en-US" sz="2400" b="1" smtClean="0">
                <a:latin typeface="標楷體" pitchFamily="65" charset="-120"/>
              </a:rPr>
              <a:t>外</a:t>
            </a:r>
            <a:r>
              <a:rPr lang="zh-TW" altLang="en-US" sz="3000" b="1" smtClean="0">
                <a:latin typeface="標楷體" pitchFamily="65" charset="-120"/>
              </a:rPr>
              <a:t>，</a:t>
            </a:r>
            <a:r>
              <a:rPr lang="zh-TW" altLang="en-US" sz="1900" b="1" smtClean="0">
                <a:latin typeface="標楷體" pitchFamily="65" charset="-120"/>
              </a:rPr>
              <a:t>並得接受下列一款或數款之處置</a:t>
            </a:r>
            <a:r>
              <a:rPr lang="en-US" altLang="zh-TW" sz="1900" b="1" smtClean="0">
                <a:latin typeface="標楷體" pitchFamily="65" charset="-120"/>
              </a:rPr>
              <a:t>:</a:t>
            </a:r>
          </a:p>
          <a:p>
            <a:pPr marL="673100" lvl="2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en-US" sz="2200" b="1" smtClean="0">
                <a:latin typeface="標楷體" pitchFamily="65" charset="-120"/>
              </a:rPr>
              <a:t> </a:t>
            </a:r>
            <a:r>
              <a:rPr lang="en-US" altLang="zh-TW" b="1" smtClean="0">
                <a:latin typeface="標楷體" pitchFamily="65" charset="-120"/>
              </a:rPr>
              <a:t>1.</a:t>
            </a:r>
            <a:r>
              <a:rPr lang="zh-TW" altLang="en-US" b="1" smtClean="0">
                <a:latin typeface="標楷體" pitchFamily="65" charset="-120"/>
              </a:rPr>
              <a:t>經被害人及監護人同意</a:t>
            </a:r>
            <a:r>
              <a:rPr lang="en-US" altLang="zh-TW" b="1" smtClean="0">
                <a:latin typeface="標楷體" pitchFamily="65" charset="-120"/>
              </a:rPr>
              <a:t>,</a:t>
            </a:r>
            <a:r>
              <a:rPr lang="zh-TW" altLang="en-US" b="1" smtClean="0">
                <a:latin typeface="標楷體" pitchFamily="65" charset="-120"/>
              </a:rPr>
              <a:t>向被害人</a:t>
            </a:r>
            <a:r>
              <a:rPr lang="zh-TW" altLang="en-US" b="1" u="sng" smtClean="0">
                <a:solidFill>
                  <a:srgbClr val="FE0000"/>
                </a:solidFill>
                <a:latin typeface="標楷體" pitchFamily="65" charset="-120"/>
              </a:rPr>
              <a:t>道歉</a:t>
            </a:r>
            <a:endParaRPr lang="en-US" altLang="zh-TW" b="1" u="sng" smtClean="0">
              <a:solidFill>
                <a:srgbClr val="FE0000"/>
              </a:solidFill>
              <a:latin typeface="標楷體" pitchFamily="65" charset="-120"/>
            </a:endParaRPr>
          </a:p>
          <a:p>
            <a:pPr marL="673100" lvl="2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en-US" b="1" smtClean="0">
                <a:latin typeface="標楷體" pitchFamily="65" charset="-120"/>
              </a:rPr>
              <a:t> </a:t>
            </a:r>
            <a:r>
              <a:rPr lang="en-US" altLang="zh-TW" b="1" smtClean="0">
                <a:latin typeface="標楷體" pitchFamily="65" charset="-120"/>
              </a:rPr>
              <a:t>2.</a:t>
            </a:r>
            <a:r>
              <a:rPr lang="zh-TW" altLang="en-US" b="1" smtClean="0">
                <a:latin typeface="標楷體" pitchFamily="65" charset="-120"/>
              </a:rPr>
              <a:t>接受</a:t>
            </a:r>
            <a:r>
              <a:rPr lang="zh-TW" altLang="en-US" b="1" u="sng" smtClean="0">
                <a:solidFill>
                  <a:srgbClr val="FE0000"/>
                </a:solidFill>
                <a:latin typeface="標楷體" pitchFamily="65" charset="-120"/>
              </a:rPr>
              <a:t>八小時</a:t>
            </a:r>
            <a:r>
              <a:rPr lang="zh-TW" altLang="en-US" b="1" smtClean="0">
                <a:latin typeface="標楷體" pitchFamily="65" charset="-120"/>
              </a:rPr>
              <a:t>之性別平等教育相關課程</a:t>
            </a:r>
            <a:endParaRPr lang="en-US" altLang="zh-TW" b="1" smtClean="0">
              <a:latin typeface="標楷體" pitchFamily="65" charset="-120"/>
            </a:endParaRPr>
          </a:p>
          <a:p>
            <a:pPr marL="673100" lvl="2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en-US" b="1" smtClean="0">
                <a:latin typeface="標楷體" pitchFamily="65" charset="-120"/>
              </a:rPr>
              <a:t> </a:t>
            </a:r>
            <a:r>
              <a:rPr lang="en-US" altLang="zh-TW" b="1" smtClean="0">
                <a:latin typeface="標楷體" pitchFamily="65" charset="-120"/>
              </a:rPr>
              <a:t>3.</a:t>
            </a:r>
            <a:r>
              <a:rPr lang="zh-TW" altLang="en-US" b="1" smtClean="0">
                <a:latin typeface="標楷體" pitchFamily="65" charset="-120"/>
              </a:rPr>
              <a:t>其他符合教育目的之措施</a:t>
            </a:r>
            <a:endParaRPr lang="en-US" altLang="zh-TW" b="1" smtClean="0">
              <a:latin typeface="標楷體" pitchFamily="65" charset="-120"/>
            </a:endParaRPr>
          </a:p>
          <a:p>
            <a:pPr marL="673100" lvl="2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sz="800" b="1" smtClean="0">
              <a:latin typeface="標楷體" pitchFamily="65" charset="-120"/>
            </a:endParaRP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zh-TW" altLang="zh-TW" sz="1800" b="1" smtClean="0">
                <a:latin typeface="標楷體" pitchFamily="65" charset="-120"/>
              </a:rPr>
              <a:t>◆ </a:t>
            </a:r>
            <a:r>
              <a:rPr lang="zh-TW" altLang="zh-TW" sz="2400" b="1" smtClean="0">
                <a:latin typeface="標楷體" pitchFamily="65" charset="-120"/>
              </a:rPr>
              <a:t>了解其個人的</a:t>
            </a:r>
            <a:r>
              <a:rPr lang="zh-TW" altLang="zh-TW" sz="2400" b="1" u="sng" smtClean="0">
                <a:solidFill>
                  <a:schemeClr val="hlink"/>
                </a:solidFill>
                <a:latin typeface="標楷體" pitchFamily="65" charset="-120"/>
              </a:rPr>
              <a:t>特質</a:t>
            </a:r>
            <a:endParaRPr lang="zh-TW" altLang="en-US" sz="2400" b="1" u="sng" smtClean="0">
              <a:solidFill>
                <a:schemeClr val="hlink"/>
              </a:solidFill>
              <a:latin typeface="標楷體" pitchFamily="65" charset="-120"/>
            </a:endParaRPr>
          </a:p>
          <a:p>
            <a:pPr marL="673100" lvl="2" indent="0">
              <a:buFont typeface="Wingdings 2" pitchFamily="18" charset="2"/>
              <a:buNone/>
              <a:defRPr/>
            </a:pPr>
            <a:r>
              <a:rPr lang="zh-TW" altLang="zh-TW" b="1" smtClean="0">
                <a:latin typeface="標楷體" pitchFamily="65" charset="-120"/>
              </a:rPr>
              <a:t>》幫助瞭解事情發生的癥結，繼而擬定適切的輔導策略。</a:t>
            </a:r>
          </a:p>
          <a:p>
            <a:pPr marL="673100" lvl="2" indent="0">
              <a:buFont typeface="Wingdings 2" pitchFamily="18" charset="2"/>
              <a:buNone/>
              <a:defRPr/>
            </a:pPr>
            <a:r>
              <a:rPr lang="zh-TW" altLang="zh-TW" sz="1600" b="1" smtClean="0">
                <a:solidFill>
                  <a:schemeClr val="hlink"/>
                </a:solidFill>
                <a:latin typeface="標楷體" pitchFamily="65" charset="-120"/>
              </a:rPr>
              <a:t>（一）擁有較大的職權，父權思想濃厚</a:t>
            </a:r>
          </a:p>
          <a:p>
            <a:pPr marL="673100" lvl="2" indent="0">
              <a:buFont typeface="Wingdings 2" pitchFamily="18" charset="2"/>
              <a:buNone/>
              <a:defRPr/>
            </a:pPr>
            <a:r>
              <a:rPr lang="zh-TW" altLang="zh-TW" sz="1600" b="1" smtClean="0">
                <a:solidFill>
                  <a:schemeClr val="hlink"/>
                </a:solidFill>
                <a:latin typeface="標楷體" pitchFamily="65" charset="-120"/>
              </a:rPr>
              <a:t>（二）較年長資深，無視於他人身體自主權 </a:t>
            </a:r>
          </a:p>
          <a:p>
            <a:pPr marL="673100" lvl="2" indent="0">
              <a:buFont typeface="Wingdings 2" pitchFamily="18" charset="2"/>
              <a:buNone/>
              <a:defRPr/>
            </a:pPr>
            <a:r>
              <a:rPr lang="zh-TW" altLang="zh-TW" sz="1600" b="1" smtClean="0">
                <a:solidFill>
                  <a:schemeClr val="hlink"/>
                </a:solidFill>
                <a:latin typeface="標楷體" pitchFamily="65" charset="-120"/>
              </a:rPr>
              <a:t>（三）缺少正常的兩性交往活動，缺少與異性交往的能力</a:t>
            </a:r>
          </a:p>
          <a:p>
            <a:pPr marL="673100" lvl="2" indent="0">
              <a:buFont typeface="Wingdings 2" pitchFamily="18" charset="2"/>
              <a:buNone/>
              <a:defRPr/>
            </a:pPr>
            <a:r>
              <a:rPr lang="zh-TW" altLang="zh-TW" sz="1600" b="1" smtClean="0">
                <a:solidFill>
                  <a:schemeClr val="hlink"/>
                </a:solidFill>
                <a:latin typeface="標楷體" pitchFamily="65" charset="-120"/>
              </a:rPr>
              <a:t>（四）對女性的物化，輕忽女性權益</a:t>
            </a:r>
          </a:p>
          <a:p>
            <a:pPr marL="673100" lvl="2" indent="0">
              <a:buFont typeface="Wingdings 2" pitchFamily="18" charset="2"/>
              <a:buNone/>
              <a:defRPr/>
            </a:pPr>
            <a:r>
              <a:rPr lang="zh-TW" altLang="zh-TW" sz="1600" b="1" smtClean="0">
                <a:solidFill>
                  <a:schemeClr val="hlink"/>
                </a:solidFill>
                <a:latin typeface="標楷體" pitchFamily="65" charset="-120"/>
              </a:rPr>
              <a:t>（五）過度暴露於性刺激的環境而產生慾望</a:t>
            </a:r>
          </a:p>
          <a:p>
            <a:pPr marL="673100" lvl="2" indent="0">
              <a:buFont typeface="Wingdings 2" pitchFamily="18" charset="2"/>
              <a:buNone/>
              <a:defRPr/>
            </a:pPr>
            <a:r>
              <a:rPr lang="zh-TW" altLang="zh-TW" sz="1600" b="1" smtClean="0">
                <a:solidFill>
                  <a:schemeClr val="hlink"/>
                </a:solidFill>
                <a:latin typeface="標楷體" pitchFamily="65" charset="-120"/>
              </a:rPr>
              <a:t>（六）錯誤的性知識</a:t>
            </a:r>
          </a:p>
          <a:p>
            <a:pPr marL="673100" lvl="2" indent="0">
              <a:buFont typeface="Wingdings 2" pitchFamily="18" charset="2"/>
              <a:buNone/>
              <a:defRPr/>
            </a:pPr>
            <a:r>
              <a:rPr lang="zh-TW" altLang="zh-TW" sz="1600" b="1" smtClean="0">
                <a:solidFill>
                  <a:schemeClr val="hlink"/>
                </a:solidFill>
                <a:latin typeface="標楷體" pitchFamily="65" charset="-120"/>
              </a:rPr>
              <a:t>（七）早年有被性侵害的經驗</a:t>
            </a:r>
            <a:endParaRPr lang="zh-TW" altLang="en-US" sz="1600" b="1" smtClean="0">
              <a:solidFill>
                <a:schemeClr val="hlink"/>
              </a:solidFill>
              <a:latin typeface="標楷體" pitchFamily="65" charset="-12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zh-TW" altLang="en-US" sz="1800" b="1" smtClean="0">
                <a:latin typeface="標楷體" pitchFamily="65" charset="-120"/>
              </a:rPr>
              <a:t>      </a:t>
            </a:r>
            <a:r>
              <a:rPr lang="en-US" altLang="zh-TW" sz="1800" b="1" smtClean="0">
                <a:latin typeface="標楷體" pitchFamily="65" charset="-120"/>
              </a:rPr>
              <a:t>》</a:t>
            </a:r>
            <a:r>
              <a:rPr lang="zh-TW" altLang="en-US" sz="1800" b="1" smtClean="0">
                <a:latin typeface="標楷體" pitchFamily="65" charset="-120"/>
              </a:rPr>
              <a:t>協助其表達加害經過、重新詮釋該事件之意義，使學生不落入自責   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1800" b="1" smtClean="0">
                <a:latin typeface="標楷體" pitchFamily="65" charset="-120"/>
              </a:rPr>
              <a:t>        或自以為是的境地。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1800" b="1" smtClean="0">
                <a:latin typeface="標楷體" pitchFamily="65" charset="-120"/>
              </a:rPr>
              <a:t>      </a:t>
            </a:r>
            <a:r>
              <a:rPr lang="en-US" altLang="zh-TW" sz="1800" b="1" smtClean="0">
                <a:latin typeface="標楷體" pitchFamily="65" charset="-120"/>
              </a:rPr>
              <a:t>》</a:t>
            </a:r>
            <a:r>
              <a:rPr lang="zh-TW" altLang="en-US" sz="1800" b="1" smtClean="0">
                <a:latin typeface="標楷體" pitchFamily="65" charset="-120"/>
              </a:rPr>
              <a:t>協助其面對或處理此事件對其生活及未來之影響，</a:t>
            </a:r>
            <a:endParaRPr lang="zh-TW" altLang="en-US" b="1" smtClean="0">
              <a:solidFill>
                <a:schemeClr val="hlink"/>
              </a:solidFill>
              <a:latin typeface="標楷體" pitchFamily="65" charset="-120"/>
            </a:endParaRPr>
          </a:p>
          <a:p>
            <a:pPr marL="1130300" lvl="3" indent="0">
              <a:buFont typeface="Wingdings 2" pitchFamily="18" charset="2"/>
              <a:buNone/>
              <a:defRPr/>
            </a:pPr>
            <a:endParaRPr lang="zh-TW" altLang="en-US" sz="1600" b="1" smtClean="0">
              <a:solidFill>
                <a:schemeClr val="hlink"/>
              </a:solidFill>
              <a:latin typeface="標楷體" pitchFamily="65" charset="-120"/>
            </a:endParaRPr>
          </a:p>
        </p:txBody>
      </p:sp>
      <p:sp>
        <p:nvSpPr>
          <p:cNvPr id="737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66BA6C-0973-4201-965B-E49E934D56B3}" type="slidenum">
              <a:rPr lang="zh-TW" altLang="en-US" smtClean="0">
                <a:ea typeface="新細明體" charset="-120"/>
              </a:rPr>
              <a:pPr/>
              <a:t>56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35937" cy="79216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輔 導 介 入 的 重 點</a:t>
            </a:r>
            <a:r>
              <a:rPr lang="en-US" altLang="zh-TW" b="1" dirty="0" smtClean="0">
                <a:solidFill>
                  <a:srgbClr val="FF0000"/>
                </a:solidFill>
              </a:rPr>
              <a:t>~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</a:rPr>
              <a:t>行為人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二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endParaRPr lang="zh-TW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341438"/>
            <a:ext cx="8424863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</a:rPr>
              <a:t>透過觀念與價值的澄清，讓其了解自己所犯的錯，並協助其不再重蹈覆轍。</a:t>
            </a:r>
            <a:endParaRPr lang="en-US" altLang="zh-TW" b="1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b="1" smtClean="0">
                <a:latin typeface="標楷體" pitchFamily="65" charset="-120"/>
              </a:rPr>
              <a:t>（一）應清楚明確地告訴學生不當行為所導致的後果及責任， 須為錯誤的行為受到處罰。</a:t>
            </a:r>
            <a:r>
              <a:rPr lang="zh-TW" altLang="en-US" smtClean="0">
                <a:latin typeface="標楷體" pitchFamily="65" charset="-120"/>
              </a:rPr>
              <a:t> </a:t>
            </a:r>
            <a:endParaRPr lang="zh-TW" altLang="en-US" b="1" smtClean="0">
              <a:solidFill>
                <a:srgbClr val="7030A0"/>
              </a:solidFill>
              <a:latin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b="1" smtClean="0">
                <a:latin typeface="標楷體" pitchFamily="65" charset="-120"/>
              </a:rPr>
              <a:t>（二）可了解學生的動機並與之共同討論，協助學生釐清其錯誤的認知，切勿以完全負面的態度面對學生。</a:t>
            </a:r>
          </a:p>
          <a:p>
            <a:pPr>
              <a:buFont typeface="Wingdings 2" pitchFamily="18" charset="2"/>
              <a:buNone/>
            </a:pPr>
            <a:r>
              <a:rPr lang="zh-TW" altLang="en-US" b="1" smtClean="0">
                <a:latin typeface="標楷體" pitchFamily="65" charset="-120"/>
              </a:rPr>
              <a:t>（三）可請輔導處的輔導人員或尋求相關資源網絡，協助導正學生偏差行為或錯誤的認知，重建合宜的言行。</a:t>
            </a:r>
          </a:p>
          <a:p>
            <a:pPr>
              <a:buFont typeface="Wingdings 2" pitchFamily="18" charset="2"/>
              <a:buNone/>
            </a:pPr>
            <a:r>
              <a:rPr lang="zh-TW" altLang="en-US" b="1" smtClean="0">
                <a:latin typeface="標楷體" pitchFamily="65" charset="-120"/>
              </a:rPr>
              <a:t>（四）若學生以自己曾受過相同傷害，所以才有相同的行為解釋理由，切記勿讓學生以此合理化自己的行為。</a:t>
            </a:r>
          </a:p>
          <a:p>
            <a:pPr>
              <a:buFont typeface="Wingdings 2" pitchFamily="18" charset="2"/>
              <a:buNone/>
            </a:pPr>
            <a:r>
              <a:rPr lang="zh-TW" altLang="en-US" b="1" smtClean="0">
                <a:latin typeface="標楷體" pitchFamily="65" charset="-120"/>
              </a:rPr>
              <a:t>（五）加強其內在的自我管理能力，宜增加加害者對錯誤行為的覺知、加強自我控制的能力、自我情緒的覺察、與人互動時的適當的社交言語及行為。</a:t>
            </a:r>
            <a:r>
              <a:rPr lang="zh-TW" altLang="en-US" smtClean="0">
                <a:latin typeface="標楷體" pitchFamily="65" charset="-120"/>
              </a:rPr>
              <a:t> </a:t>
            </a:r>
          </a:p>
        </p:txBody>
      </p:sp>
      <p:sp>
        <p:nvSpPr>
          <p:cNvPr id="747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10ADD-DD9A-4C1E-9D56-440E8CE3BC9E}" type="slidenum">
              <a:rPr lang="zh-TW" altLang="en-US" smtClean="0">
                <a:ea typeface="新細明體" charset="-120"/>
              </a:rPr>
              <a:pPr/>
              <a:t>57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7207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輔 導 介 入 的 重 點</a:t>
            </a:r>
            <a:r>
              <a:rPr lang="en-US" altLang="zh-TW" sz="3600" b="1" smtClean="0">
                <a:solidFill>
                  <a:srgbClr val="FF0000"/>
                </a:solidFill>
              </a:rPr>
              <a:t>~</a:t>
            </a:r>
            <a:r>
              <a:rPr lang="zh-TW" altLang="en-US" sz="3600" b="1" smtClean="0">
                <a:solidFill>
                  <a:srgbClr val="FF0000"/>
                </a:solidFill>
              </a:rPr>
              <a:t> </a:t>
            </a:r>
            <a:r>
              <a:rPr lang="zh-TW" altLang="en-US" sz="3600" b="1" smtClean="0">
                <a:solidFill>
                  <a:srgbClr val="0070C0"/>
                </a:solidFill>
              </a:rPr>
              <a:t>被行為人</a:t>
            </a:r>
            <a:r>
              <a:rPr lang="en-US" altLang="zh-TW" sz="3600" b="1" smtClean="0">
                <a:solidFill>
                  <a:srgbClr val="0070C0"/>
                </a:solidFill>
              </a:rPr>
              <a:t>(</a:t>
            </a:r>
            <a:r>
              <a:rPr lang="zh-TW" altLang="en-US" sz="3600" b="1" smtClean="0">
                <a:solidFill>
                  <a:srgbClr val="0070C0"/>
                </a:solidFill>
              </a:rPr>
              <a:t>一</a:t>
            </a:r>
            <a:r>
              <a:rPr lang="en-US" altLang="zh-TW" sz="3600" b="1" smtClean="0">
                <a:solidFill>
                  <a:srgbClr val="0070C0"/>
                </a:solidFill>
              </a:rPr>
              <a:t>)</a:t>
            </a:r>
            <a:endParaRPr lang="en-US" altLang="zh-TW" sz="360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125538"/>
            <a:ext cx="8280400" cy="5373687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en-US" b="1" dirty="0" smtClean="0">
                <a:latin typeface="標楷體" pitchFamily="65" charset="-120"/>
              </a:rPr>
              <a:t>◆權益保障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2000" dirty="0" smtClean="0">
                <a:latin typeface="標楷體" pitchFamily="65" charset="-120"/>
              </a:rPr>
              <a:t>（一）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</a:rPr>
              <a:t>保密原則</a:t>
            </a:r>
            <a:r>
              <a:rPr lang="zh-TW" altLang="en-US" sz="2000" dirty="0" smtClean="0">
                <a:latin typeface="標楷體" pitchFamily="65" charset="-120"/>
              </a:rPr>
              <a:t>（防治準則第</a:t>
            </a:r>
            <a:r>
              <a:rPr lang="en-US" altLang="zh-TW" sz="2000" dirty="0" smtClean="0">
                <a:latin typeface="標楷體" pitchFamily="65" charset="-120"/>
              </a:rPr>
              <a:t>23</a:t>
            </a:r>
            <a:r>
              <a:rPr lang="zh-TW" altLang="en-US" sz="2000" dirty="0" smtClean="0">
                <a:latin typeface="標楷體" pitchFamily="65" charset="-120"/>
              </a:rPr>
              <a:t>條）：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2000" dirty="0" smtClean="0">
                <a:latin typeface="標楷體" pitchFamily="65" charset="-120"/>
              </a:rPr>
              <a:t>（二）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</a:rPr>
              <a:t>保障受教權與工作權</a:t>
            </a:r>
            <a:r>
              <a:rPr lang="zh-TW" altLang="en-US" sz="2000" dirty="0" smtClean="0">
                <a:latin typeface="標楷體" pitchFamily="65" charset="-120"/>
              </a:rPr>
              <a:t>（防治準則第</a:t>
            </a:r>
            <a:r>
              <a:rPr lang="en-US" altLang="zh-TW" sz="2000" dirty="0" smtClean="0">
                <a:latin typeface="標楷體" pitchFamily="65" charset="-120"/>
              </a:rPr>
              <a:t>25</a:t>
            </a:r>
            <a:r>
              <a:rPr lang="zh-TW" altLang="en-US" sz="2000" dirty="0" smtClean="0">
                <a:latin typeface="標楷體" pitchFamily="65" charset="-120"/>
              </a:rPr>
              <a:t>條）：</a:t>
            </a: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1.</a:t>
            </a:r>
            <a:r>
              <a:rPr lang="zh-TW" altLang="en-US" sz="1800" dirty="0" smtClean="0">
                <a:latin typeface="標楷體" pitchFamily="65" charset="-120"/>
              </a:rPr>
              <a:t>彈性處理當事人之出缺勤紀錄或成績考核，並積極協助其課業或職務，得不受請假、教師及學生成績考核相關規定之限制。</a:t>
            </a: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2.</a:t>
            </a:r>
            <a:r>
              <a:rPr lang="zh-TW" altLang="en-US" sz="1800" dirty="0" smtClean="0">
                <a:latin typeface="標楷體" pitchFamily="65" charset="-120"/>
              </a:rPr>
              <a:t>尊重被害人之意願，減低當事人雙方互動之機會。</a:t>
            </a: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3.</a:t>
            </a:r>
            <a:r>
              <a:rPr lang="zh-TW" altLang="en-US" sz="1800" dirty="0" smtClean="0">
                <a:latin typeface="標楷體" pitchFamily="65" charset="-120"/>
              </a:rPr>
              <a:t>採取必要處置，以避免報復情事。</a:t>
            </a: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4.</a:t>
            </a:r>
            <a:r>
              <a:rPr lang="zh-TW" altLang="en-US" sz="1800" dirty="0" smtClean="0">
                <a:latin typeface="標楷體" pitchFamily="65" charset="-120"/>
              </a:rPr>
              <a:t>減低行為人再度加害之可能。</a:t>
            </a: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5.</a:t>
            </a:r>
            <a:r>
              <a:rPr lang="zh-TW" altLang="en-US" sz="1800" dirty="0" smtClean="0">
                <a:latin typeface="標楷體" pitchFamily="65" charset="-120"/>
              </a:rPr>
              <a:t>其他性別平等教育委員會認為必要之處置。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2000" dirty="0" smtClean="0">
                <a:latin typeface="標楷體" pitchFamily="65" charset="-120"/>
              </a:rPr>
              <a:t>（三）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</a:rPr>
              <a:t>提供轉介服務</a:t>
            </a:r>
            <a:r>
              <a:rPr lang="zh-TW" altLang="en-US" sz="2000" dirty="0" smtClean="0">
                <a:latin typeface="標楷體" pitchFamily="65" charset="-120"/>
              </a:rPr>
              <a:t>（防治準則第</a:t>
            </a:r>
            <a:r>
              <a:rPr lang="en-US" altLang="zh-TW" sz="2000" dirty="0" smtClean="0">
                <a:latin typeface="標楷體" pitchFamily="65" charset="-120"/>
              </a:rPr>
              <a:t>26</a:t>
            </a:r>
            <a:r>
              <a:rPr lang="zh-TW" altLang="en-US" sz="2000" dirty="0" smtClean="0">
                <a:latin typeface="標楷體" pitchFamily="65" charset="-120"/>
              </a:rPr>
              <a:t>條）： 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2000" dirty="0" smtClean="0">
                <a:latin typeface="標楷體" pitchFamily="65" charset="-120"/>
              </a:rPr>
              <a:t>（四）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</a:rPr>
              <a:t>提供輔導、法律、課業、經濟等各項必要協助</a:t>
            </a:r>
            <a:r>
              <a:rPr lang="zh-TW" altLang="en-US" sz="1600" dirty="0" smtClean="0">
                <a:latin typeface="標楷體" pitchFamily="65" charset="-120"/>
              </a:rPr>
              <a:t>（防治準則第</a:t>
            </a:r>
            <a:r>
              <a:rPr lang="en-US" altLang="zh-TW" sz="1600" dirty="0" smtClean="0">
                <a:latin typeface="標楷體" pitchFamily="65" charset="-120"/>
              </a:rPr>
              <a:t>27</a:t>
            </a:r>
            <a:r>
              <a:rPr lang="zh-TW" altLang="en-US" sz="1600" dirty="0" smtClean="0">
                <a:latin typeface="標楷體" pitchFamily="65" charset="-120"/>
              </a:rPr>
              <a:t>條）：</a:t>
            </a:r>
            <a:endParaRPr lang="zh-TW" altLang="en-US" sz="2000" dirty="0" smtClean="0">
              <a:latin typeface="標楷體" pitchFamily="65" charset="-120"/>
            </a:endParaRP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1.</a:t>
            </a:r>
            <a:r>
              <a:rPr lang="zh-TW" altLang="en-US" sz="1800" dirty="0" smtClean="0">
                <a:latin typeface="標楷體" pitchFamily="65" charset="-120"/>
              </a:rPr>
              <a:t>心理諮商輔導。</a:t>
            </a: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2.</a:t>
            </a:r>
            <a:r>
              <a:rPr lang="zh-TW" altLang="en-US" sz="1800" dirty="0" smtClean="0">
                <a:latin typeface="標楷體" pitchFamily="65" charset="-120"/>
              </a:rPr>
              <a:t>法律諮詢管道。</a:t>
            </a: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3.</a:t>
            </a:r>
            <a:r>
              <a:rPr lang="zh-TW" altLang="en-US" sz="1800" dirty="0" smtClean="0">
                <a:latin typeface="標楷體" pitchFamily="65" charset="-120"/>
              </a:rPr>
              <a:t>課業協助。</a:t>
            </a: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4.</a:t>
            </a:r>
            <a:r>
              <a:rPr lang="zh-TW" altLang="en-US" sz="1800" dirty="0" smtClean="0">
                <a:latin typeface="標楷體" pitchFamily="65" charset="-120"/>
              </a:rPr>
              <a:t>經濟協助。</a:t>
            </a:r>
          </a:p>
          <a:p>
            <a:pPr marL="844550" lvl="1" indent="-571500">
              <a:buFont typeface="Wingdings 2" pitchFamily="18" charset="2"/>
              <a:buNone/>
              <a:defRPr/>
            </a:pPr>
            <a:r>
              <a:rPr lang="en-US" altLang="zh-TW" sz="1800" dirty="0" smtClean="0">
                <a:latin typeface="標楷體" pitchFamily="65" charset="-120"/>
              </a:rPr>
              <a:t> 5.</a:t>
            </a:r>
            <a:r>
              <a:rPr lang="zh-TW" altLang="en-US" sz="1800" dirty="0" smtClean="0">
                <a:latin typeface="標楷體" pitchFamily="65" charset="-120"/>
              </a:rPr>
              <a:t>其他性平會認為必要之協助。</a:t>
            </a:r>
          </a:p>
        </p:txBody>
      </p:sp>
      <p:sp>
        <p:nvSpPr>
          <p:cNvPr id="757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A2F4B3-E528-4825-A311-E4E19E0EC999}" type="slidenum">
              <a:rPr lang="zh-TW" altLang="en-US" smtClean="0">
                <a:ea typeface="新細明體" charset="-120"/>
              </a:rPr>
              <a:pPr/>
              <a:t>58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424862" cy="7921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輔 導 介 入 的 重 點</a:t>
            </a:r>
            <a:r>
              <a:rPr lang="en-US" altLang="zh-TW" sz="4000" b="1" smtClean="0">
                <a:solidFill>
                  <a:srgbClr val="FF0000"/>
                </a:solidFill>
              </a:rPr>
              <a:t>~</a:t>
            </a:r>
            <a:r>
              <a:rPr lang="zh-TW" altLang="en-US" sz="4000" b="1" smtClean="0">
                <a:solidFill>
                  <a:srgbClr val="FF0000"/>
                </a:solidFill>
              </a:rPr>
              <a:t> </a:t>
            </a:r>
            <a:r>
              <a:rPr lang="zh-TW" altLang="en-US" sz="4000" b="1" smtClean="0">
                <a:solidFill>
                  <a:srgbClr val="0070C0"/>
                </a:solidFill>
              </a:rPr>
              <a:t>被行為人</a:t>
            </a:r>
            <a:r>
              <a:rPr lang="en-US" altLang="zh-TW" sz="4000" smtClean="0">
                <a:solidFill>
                  <a:srgbClr val="0070C0"/>
                </a:solidFill>
                <a:latin typeface="標楷體" pitchFamily="65" charset="-120"/>
              </a:rPr>
              <a:t>(</a:t>
            </a:r>
            <a:r>
              <a:rPr lang="zh-TW" altLang="en-US" sz="4000" b="1" smtClean="0">
                <a:solidFill>
                  <a:srgbClr val="0070C0"/>
                </a:solidFill>
              </a:rPr>
              <a:t>二）</a:t>
            </a:r>
            <a:endParaRPr lang="zh-TW" altLang="en-US" sz="360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850" y="1557338"/>
            <a:ext cx="8820150" cy="5040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TW" altLang="en-US" b="1" smtClean="0">
                <a:latin typeface="標楷體" pitchFamily="65" charset="-120"/>
              </a:rPr>
              <a:t>（一）解除學生的焦慮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1.</a:t>
            </a:r>
            <a:r>
              <a:rPr lang="zh-TW" altLang="en-US" sz="2400" smtClean="0">
                <a:latin typeface="標楷體" pitchFamily="65" charset="-120"/>
              </a:rPr>
              <a:t>和較小兒童建立關係時，可先進行約二十到三十分鐘的隨意交談。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2.</a:t>
            </a:r>
            <a:r>
              <a:rPr lang="zh-TW" altLang="en-US" sz="2400" smtClean="0">
                <a:latin typeface="標楷體" pitchFamily="65" charset="-120"/>
              </a:rPr>
              <a:t>先解除學生覺得自己「惹了麻煩」的擔心和焦慮。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3.</a:t>
            </a:r>
            <a:r>
              <a:rPr lang="zh-TW" altLang="en-US" sz="2400" smtClean="0">
                <a:latin typeface="標楷體" pitchFamily="65" charset="-120"/>
              </a:rPr>
              <a:t>使用學生了解的詞彙，明確說明你和他談話的目的及原因，讓他知道是有人關心他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4.</a:t>
            </a:r>
            <a:r>
              <a:rPr lang="zh-TW" altLang="en-US" sz="2400" smtClean="0">
                <a:latin typeface="標楷體" pitchFamily="65" charset="-120"/>
              </a:rPr>
              <a:t>鼓勵孩子分享他自己，建立孩子的信心，進而提供孩子對此事件的認知、想法和感受的線索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5.</a:t>
            </a:r>
            <a:r>
              <a:rPr lang="zh-TW" altLang="en-US" sz="2400" smtClean="0">
                <a:latin typeface="標楷體" pitchFamily="65" charset="-120"/>
              </a:rPr>
              <a:t>當孩子陳述事件時，教師要表現尊重和同理的態度，讓孩子知道你是個可以信任的大人</a:t>
            </a:r>
          </a:p>
          <a:p>
            <a:pPr marL="844550" lvl="1" indent="-571500">
              <a:buFont typeface="Wingdings 2" pitchFamily="18" charset="2"/>
              <a:buNone/>
            </a:pPr>
            <a:endParaRPr lang="zh-TW" altLang="en-US" sz="2400" smtClean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47CF276-6B8F-4E6A-91A7-F1A884DD3C5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rPr>
              <a:pPr algn="r">
                <a:defRPr/>
              </a:pPr>
              <a:t>59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755650" y="1773238"/>
            <a:ext cx="8064500" cy="4608512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600" b="1" dirty="0" smtClean="0">
                <a:solidFill>
                  <a:srgbClr val="7030A0"/>
                </a:solidFill>
                <a:latin typeface="+mn-ea"/>
              </a:rPr>
              <a:t>性騷擾程度的行為</a:t>
            </a:r>
            <a:endParaRPr lang="en-US" altLang="zh-TW" sz="2600" b="1" dirty="0" smtClean="0">
              <a:solidFill>
                <a:srgbClr val="7030A0"/>
              </a:solidFill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sz="2600" b="1" dirty="0" smtClean="0">
                <a:solidFill>
                  <a:srgbClr val="00B050"/>
                </a:solidFill>
                <a:latin typeface="+mn-ea"/>
              </a:rPr>
              <a:t>  １</a:t>
            </a:r>
            <a:r>
              <a:rPr lang="en-US" altLang="zh-TW" sz="2600" b="1" dirty="0" smtClean="0">
                <a:solidFill>
                  <a:srgbClr val="00B050"/>
                </a:solidFill>
                <a:latin typeface="+mn-ea"/>
              </a:rPr>
              <a:t>.</a:t>
            </a:r>
            <a:r>
              <a:rPr lang="zh-TW" altLang="en-US" sz="2600" b="1" dirty="0" smtClean="0">
                <a:solidFill>
                  <a:srgbClr val="00B050"/>
                </a:solidFill>
                <a:latin typeface="+mn-ea"/>
              </a:rPr>
              <a:t>性暗示２</a:t>
            </a:r>
            <a:r>
              <a:rPr lang="en-US" altLang="zh-TW" sz="2600" b="1" dirty="0" smtClean="0">
                <a:solidFill>
                  <a:srgbClr val="00B050"/>
                </a:solidFill>
                <a:latin typeface="+mn-ea"/>
              </a:rPr>
              <a:t>.</a:t>
            </a:r>
            <a:r>
              <a:rPr lang="zh-TW" altLang="en-US" sz="2600" b="1" dirty="0" smtClean="0">
                <a:solidFill>
                  <a:srgbClr val="00B050"/>
                </a:solidFill>
                <a:latin typeface="+mn-ea"/>
              </a:rPr>
              <a:t>性窺視３</a:t>
            </a:r>
            <a:r>
              <a:rPr lang="en-US" altLang="zh-TW" sz="2600" b="1" dirty="0" smtClean="0">
                <a:solidFill>
                  <a:srgbClr val="00B050"/>
                </a:solidFill>
                <a:latin typeface="+mn-ea"/>
              </a:rPr>
              <a:t>.</a:t>
            </a:r>
            <a:r>
              <a:rPr lang="zh-TW" altLang="en-US" sz="2600" b="1" dirty="0" smtClean="0">
                <a:solidFill>
                  <a:srgbClr val="00B050"/>
                </a:solidFill>
                <a:latin typeface="+mn-ea"/>
              </a:rPr>
              <a:t>性挑逗４</a:t>
            </a:r>
            <a:r>
              <a:rPr lang="en-US" altLang="zh-TW" sz="2600" b="1" dirty="0" smtClean="0">
                <a:solidFill>
                  <a:srgbClr val="00B050"/>
                </a:solidFill>
                <a:latin typeface="+mn-ea"/>
              </a:rPr>
              <a:t>.</a:t>
            </a:r>
            <a:r>
              <a:rPr lang="zh-TW" altLang="en-US" sz="2600" b="1" dirty="0" smtClean="0">
                <a:solidFill>
                  <a:srgbClr val="00B050"/>
                </a:solidFill>
                <a:latin typeface="+mn-ea"/>
              </a:rPr>
              <a:t>性襲擾</a:t>
            </a:r>
            <a:r>
              <a:rPr lang="en-US" altLang="zh-TW" sz="2600" b="1" dirty="0" smtClean="0">
                <a:solidFill>
                  <a:srgbClr val="00B050"/>
                </a:solidFill>
                <a:latin typeface="+mn-ea"/>
              </a:rPr>
              <a:t>5. </a:t>
            </a:r>
            <a:r>
              <a:rPr lang="zh-TW" altLang="en-US" sz="2600" b="1" dirty="0" smtClean="0">
                <a:solidFill>
                  <a:srgbClr val="00B050"/>
                </a:solidFill>
                <a:latin typeface="+mn-ea"/>
              </a:rPr>
              <a:t>性攻擊</a:t>
            </a:r>
            <a:endParaRPr lang="en-US" altLang="zh-TW" sz="2600" dirty="0" smtClean="0">
              <a:solidFill>
                <a:srgbClr val="00B050"/>
              </a:solidFill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sz="2600" dirty="0" smtClean="0"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+mn-ea"/>
              </a:rPr>
              <a:t>大隻佬第二集、娘砲、小玻璃、大波霸、牙籤</a:t>
            </a:r>
            <a:endParaRPr lang="en-US" altLang="zh-TW" sz="2600" dirty="0" smtClean="0"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+mn-ea"/>
              </a:rPr>
              <a:t>不懷好意或性慾念的眼光，窺視異性</a:t>
            </a:r>
            <a:endParaRPr lang="en-US" altLang="zh-TW" sz="2600" dirty="0"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+mn-ea"/>
              </a:rPr>
              <a:t>展示色情圖片或書刊等給不願意看的人看 </a:t>
            </a:r>
            <a:endParaRPr lang="en-US" altLang="zh-TW" sz="2600" dirty="0"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+mn-ea"/>
              </a:rPr>
              <a:t>故意以肢體碰觸異性，或做出足以讓異性驚嚇、困擾的性襲擊和擾亂行為</a:t>
            </a:r>
            <a:endParaRPr lang="en-US" altLang="zh-TW" sz="2600" dirty="0"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+mn-ea"/>
              </a:rPr>
              <a:t>趁其不備，摸胸部，或彈弄內衣的吊帶</a:t>
            </a:r>
            <a:endParaRPr lang="en-US" altLang="zh-TW" sz="2600" dirty="0"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+mn-ea"/>
              </a:rPr>
              <a:t>將異性＼同性拖至廁所或校園角落，進行強行撫摸、強暴行為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5651500" y="6237288"/>
            <a:ext cx="33845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schemeClr val="tx1"/>
                </a:solidFill>
                <a:latin typeface="標楷體" pitchFamily="65" charset="-120"/>
              </a:rPr>
              <a:t>（性別平等教育資訊網，</a:t>
            </a:r>
            <a:r>
              <a:rPr kumimoji="0" lang="en-US" altLang="zh-TW" sz="1600" dirty="0">
                <a:solidFill>
                  <a:schemeClr val="tx1"/>
                </a:solidFill>
                <a:latin typeface="標楷體" pitchFamily="65" charset="-120"/>
              </a:rPr>
              <a:t>2012</a:t>
            </a:r>
            <a:r>
              <a:rPr kumimoji="0" lang="zh-TW" altLang="en-US" sz="1600" dirty="0">
                <a:solidFill>
                  <a:schemeClr val="tx1"/>
                </a:solidFill>
                <a:latin typeface="標楷體" pitchFamily="65" charset="-120"/>
              </a:rPr>
              <a:t>）</a:t>
            </a:r>
            <a:endParaRPr kumimoji="0"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213" y="765175"/>
            <a:ext cx="7707312" cy="93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solidFill>
                  <a:srgbClr val="FFFF00"/>
                </a:solidFill>
                <a:latin typeface="+mn-ea"/>
              </a:rPr>
              <a:t>1-2 </a:t>
            </a:r>
            <a:r>
              <a:rPr kumimoji="0" lang="zh-TW" altLang="en-US" sz="3600" dirty="0">
                <a:solidFill>
                  <a:srgbClr val="FFFF00"/>
                </a:solidFill>
                <a:latin typeface="+mn-ea"/>
              </a:rPr>
              <a:t>性騷擾之情況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424862" cy="7921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輔 導 介 入 的 重 點</a:t>
            </a:r>
            <a:r>
              <a:rPr lang="en-US" altLang="zh-TW" sz="4000" b="1" smtClean="0">
                <a:solidFill>
                  <a:srgbClr val="FF0000"/>
                </a:solidFill>
              </a:rPr>
              <a:t>~</a:t>
            </a:r>
            <a:r>
              <a:rPr lang="zh-TW" altLang="en-US" sz="4000" b="1" smtClean="0">
                <a:solidFill>
                  <a:srgbClr val="FF0000"/>
                </a:solidFill>
              </a:rPr>
              <a:t> </a:t>
            </a:r>
            <a:r>
              <a:rPr lang="zh-TW" altLang="en-US" sz="4000" b="1" smtClean="0">
                <a:solidFill>
                  <a:srgbClr val="0070C0"/>
                </a:solidFill>
              </a:rPr>
              <a:t>被行為人</a:t>
            </a:r>
            <a:r>
              <a:rPr lang="en-US" altLang="zh-TW" sz="4000" smtClean="0">
                <a:solidFill>
                  <a:srgbClr val="0070C0"/>
                </a:solidFill>
                <a:latin typeface="標楷體" pitchFamily="65" charset="-120"/>
              </a:rPr>
              <a:t>(</a:t>
            </a:r>
            <a:r>
              <a:rPr lang="zh-TW" altLang="en-US" sz="4000" b="1" smtClean="0">
                <a:solidFill>
                  <a:srgbClr val="0070C0"/>
                </a:solidFill>
              </a:rPr>
              <a:t>二）</a:t>
            </a:r>
            <a:endParaRPr lang="zh-TW" altLang="en-US" sz="360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250825" y="1489075"/>
            <a:ext cx="8820150" cy="5040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TW" altLang="en-US" b="1" smtClean="0">
                <a:latin typeface="標楷體" pitchFamily="65" charset="-120"/>
              </a:rPr>
              <a:t>（二）當學生告訴你受害事實時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1.</a:t>
            </a:r>
            <a:r>
              <a:rPr lang="zh-TW" altLang="en-US" sz="2400" smtClean="0">
                <a:latin typeface="標楷體" pitchFamily="65" charset="-120"/>
              </a:rPr>
              <a:t>告訴孩子你很高興他願意告訴你，肯定他說出來是對的，稱讚他說出來的勇氣。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2.</a:t>
            </a:r>
            <a:r>
              <a:rPr lang="zh-TW" altLang="en-US" sz="2400" smtClean="0">
                <a:latin typeface="標楷體" pitchFamily="65" charset="-120"/>
              </a:rPr>
              <a:t>相信孩子所說的話。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3.</a:t>
            </a:r>
            <a:r>
              <a:rPr lang="zh-TW" altLang="en-US" sz="2400" smtClean="0">
                <a:latin typeface="標楷體" pitchFamily="65" charset="-120"/>
              </a:rPr>
              <a:t>讓受害孩子知道這不是他／她的錯。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4.</a:t>
            </a:r>
            <a:r>
              <a:rPr lang="zh-TW" altLang="en-US" sz="2400" smtClean="0">
                <a:latin typeface="標楷體" pitchFamily="65" charset="-120"/>
              </a:rPr>
              <a:t>肯定孩子已為自己盡了最大努力。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5.</a:t>
            </a:r>
            <a:r>
              <a:rPr lang="zh-TW" altLang="en-US" sz="2400" smtClean="0">
                <a:latin typeface="標楷體" pitchFamily="65" charset="-120"/>
              </a:rPr>
              <a:t>告訴孩子可以協助他／她的資源。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6.</a:t>
            </a:r>
            <a:r>
              <a:rPr lang="zh-TW" altLang="en-US" sz="2400" smtClean="0">
                <a:latin typeface="標楷體" pitchFamily="65" charset="-120"/>
              </a:rPr>
              <a:t>讓孩子知道你需向哪些相關人士通報，但不會與不相干的人談論這件事。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7.</a:t>
            </a:r>
            <a:r>
              <a:rPr lang="zh-TW" altLang="en-US" sz="2400" smtClean="0">
                <a:latin typeface="標楷體" pitchFamily="65" charset="-120"/>
              </a:rPr>
              <a:t>回應孩子的情緒與疑問。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</a:rPr>
              <a:t>8.</a:t>
            </a:r>
            <a:r>
              <a:rPr lang="zh-TW" altLang="en-US" sz="2400" smtClean="0">
                <a:latin typeface="標楷體" pitchFamily="65" charset="-120"/>
              </a:rPr>
              <a:t>詢問事發過程時，不要讓孩子感覺被質疑或責備，避免使用</a:t>
            </a:r>
            <a:r>
              <a:rPr lang="en-US" altLang="zh-TW" sz="2400" smtClean="0">
                <a:latin typeface="標楷體" pitchFamily="65" charset="-120"/>
              </a:rPr>
              <a:t>why</a:t>
            </a:r>
            <a:r>
              <a:rPr lang="zh-TW" altLang="en-US" sz="2400" smtClean="0">
                <a:latin typeface="標楷體" pitchFamily="65" charset="-120"/>
              </a:rPr>
              <a:t>的句型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E834831-DCEA-45EE-8D1F-4B0F466D07B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rPr>
              <a:pPr algn="r">
                <a:defRPr/>
              </a:pPr>
              <a:t>60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424862" cy="7921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輔 導 介 入 的 重 點</a:t>
            </a:r>
            <a:r>
              <a:rPr lang="en-US" altLang="zh-TW" sz="4000" b="1" smtClean="0">
                <a:solidFill>
                  <a:srgbClr val="FF0000"/>
                </a:solidFill>
              </a:rPr>
              <a:t>~</a:t>
            </a:r>
            <a:r>
              <a:rPr lang="zh-TW" altLang="en-US" sz="4000" b="1" smtClean="0">
                <a:solidFill>
                  <a:srgbClr val="FF0000"/>
                </a:solidFill>
              </a:rPr>
              <a:t> </a:t>
            </a:r>
            <a:r>
              <a:rPr lang="zh-TW" altLang="en-US" sz="4000" b="1" smtClean="0">
                <a:solidFill>
                  <a:srgbClr val="0070C0"/>
                </a:solidFill>
              </a:rPr>
              <a:t>被行為人</a:t>
            </a:r>
            <a:r>
              <a:rPr lang="en-US" altLang="zh-TW" sz="4000" smtClean="0">
                <a:solidFill>
                  <a:srgbClr val="0070C0"/>
                </a:solidFill>
                <a:latin typeface="標楷體" pitchFamily="65" charset="-120"/>
              </a:rPr>
              <a:t>(</a:t>
            </a:r>
            <a:r>
              <a:rPr lang="zh-TW" altLang="en-US" sz="4000" smtClean="0">
                <a:solidFill>
                  <a:srgbClr val="0070C0"/>
                </a:solidFill>
                <a:latin typeface="標楷體" pitchFamily="65" charset="-120"/>
              </a:rPr>
              <a:t>三</a:t>
            </a:r>
            <a:r>
              <a:rPr lang="zh-TW" altLang="en-US" sz="4000" b="1" smtClean="0">
                <a:solidFill>
                  <a:srgbClr val="0070C0"/>
                </a:solidFill>
              </a:rPr>
              <a:t>）</a:t>
            </a:r>
            <a:endParaRPr lang="zh-TW" altLang="en-US" sz="360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79388" y="1125538"/>
            <a:ext cx="8856662" cy="511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TW" altLang="en-US" sz="1900" b="1" smtClean="0">
                <a:solidFill>
                  <a:schemeClr val="tx1"/>
                </a:solidFill>
                <a:latin typeface="標楷體" pitchFamily="65" charset="-120"/>
              </a:rPr>
              <a:t>（三）後續的處理與輔導</a:t>
            </a:r>
          </a:p>
          <a:p>
            <a:pPr>
              <a:buFont typeface="Wingdings 2" pitchFamily="18" charset="2"/>
              <a:buNone/>
            </a:pPr>
            <a:endParaRPr lang="zh-TW" altLang="en-US" sz="900" b="1" smtClean="0">
              <a:solidFill>
                <a:schemeClr val="tx1"/>
              </a:solidFill>
              <a:latin typeface="標楷體" pitchFamily="65" charset="-120"/>
            </a:endParaRP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</a:rPr>
              <a:t>以尊重、耐心及信任的態度陪伴學生，但若學生不願意或未準備好進一步地吐露心聲，請不要勉強，只須向學生表達你的尊重。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</a:rPr>
              <a:t>不批評、不責怪學生在事件時的行為，在學生允許下可進行安全的肢體接觸，例如：擁抱、牽手，讓學生覺得不孤單。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</a:rPr>
              <a:t>通報流程若已啟動，必須向學生說明自己及校方責任通報的義務及可能面對的流程，讓學生明白可能要面對的壓力，及我們會陪伴和協助他一同面對與處理。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</a:rPr>
              <a:t>讓學生了解發生這樣的事件，會有一些創傷症狀，但這是正常的，凡是遭遇相同事件的人不論是大人和小孩都是有類似的感受，如此才能減輕學生的恐懼、不安及無助。</a:t>
            </a:r>
          </a:p>
          <a:p>
            <a:pPr marL="844550" lvl="1" indent="-571500">
              <a:buFont typeface="Wingdings 2" pitchFamily="18" charset="2"/>
              <a:buNone/>
            </a:pPr>
            <a:r>
              <a:rPr lang="en-US" altLang="zh-TW" smtClean="0">
                <a:solidFill>
                  <a:schemeClr val="tx1"/>
                </a:solidFill>
                <a:latin typeface="標楷體" pitchFamily="65" charset="-120"/>
              </a:rPr>
              <a:t>5.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</a:rPr>
              <a:t>請明確地告訴他／她沒有錯，能講出來已經很勇敢了。 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A151E6C-B3A2-4418-8490-E922A3DD751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rPr>
              <a:pPr algn="r">
                <a:defRPr/>
              </a:pPr>
              <a:t>61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129463" cy="9223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諮 商 輔 導 的 歷 程</a:t>
            </a:r>
            <a:endParaRPr lang="zh-TW" altLang="en-US" b="1" u="sng" dirty="0" smtClean="0">
              <a:solidFill>
                <a:srgbClr val="CBA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48131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844675"/>
            <a:ext cx="8064500" cy="36718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u"/>
              <a:defRPr/>
            </a:pPr>
            <a:r>
              <a:rPr lang="zh-TW" altLang="en-US" sz="3600" b="1" dirty="0" smtClean="0">
                <a:solidFill>
                  <a:srgbClr val="002060"/>
                </a:solidFill>
              </a:rPr>
              <a:t>建立安全感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 lvl="1" eaLnBrk="1" hangingPunct="1">
              <a:buFont typeface="Wingdings" pitchFamily="2" charset="2"/>
              <a:buChar char="u"/>
              <a:defRPr/>
            </a:pPr>
            <a:endParaRPr lang="en-US" altLang="zh-TW" sz="1200" b="1" dirty="0" smtClean="0">
              <a:solidFill>
                <a:srgbClr val="002060"/>
              </a:solidFill>
            </a:endParaRPr>
          </a:p>
          <a:p>
            <a:pPr lvl="1" eaLnBrk="1" hangingPunct="1">
              <a:buFont typeface="Wingdings" pitchFamily="2" charset="2"/>
              <a:buChar char="u"/>
              <a:defRPr/>
            </a:pPr>
            <a:r>
              <a:rPr lang="zh-TW" altLang="en-US" sz="3600" b="1" dirty="0" smtClean="0">
                <a:solidFill>
                  <a:srgbClr val="002060"/>
                </a:solidFill>
              </a:rPr>
              <a:t>重建創傷故事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zh-TW" altLang="en-US" sz="3200" b="1" dirty="0" smtClean="0">
                <a:solidFill>
                  <a:srgbClr val="002060"/>
                </a:solidFill>
              </a:rPr>
              <a:t>情緒宣洩、失落與哀傷、認知重建、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pPr marL="914400" lvl="2" indent="0" eaLnBrk="1" hangingPunct="1">
              <a:buFont typeface="Wingdings 2" pitchFamily="18" charset="2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 消除創傷、因應行為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pPr marL="914400" lvl="2" indent="0" eaLnBrk="1" hangingPunct="1">
              <a:buFont typeface="Wingdings 2" pitchFamily="18" charset="2"/>
              <a:buNone/>
              <a:defRPr/>
            </a:pPr>
            <a:endParaRPr lang="en-US" altLang="zh-TW" sz="1200" b="1" dirty="0" smtClean="0">
              <a:solidFill>
                <a:srgbClr val="002060"/>
              </a:solidFill>
            </a:endParaRPr>
          </a:p>
          <a:p>
            <a:pPr lvl="1" eaLnBrk="1" hangingPunct="1">
              <a:buFont typeface="Wingdings" pitchFamily="2" charset="2"/>
              <a:buChar char="u"/>
              <a:defRPr/>
            </a:pPr>
            <a:r>
              <a:rPr lang="zh-TW" altLang="en-US" sz="3600" b="1" dirty="0" smtClean="0">
                <a:solidFill>
                  <a:srgbClr val="002060"/>
                </a:solidFill>
              </a:rPr>
              <a:t>恢復被害人與社會的聯繫</a:t>
            </a:r>
          </a:p>
        </p:txBody>
      </p:sp>
      <p:sp>
        <p:nvSpPr>
          <p:cNvPr id="798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E9E18B-0AFD-4FCD-8BED-C83BF0EFDEB7}" type="slidenum">
              <a:rPr lang="zh-TW" altLang="en-US" smtClean="0">
                <a:ea typeface="新細明體" charset="-120"/>
              </a:rPr>
              <a:pPr/>
              <a:t>62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圖片 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1765300" y="-804863"/>
            <a:ext cx="13609638" cy="7315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632700" cy="9937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諮商輔導過程中可運用的形式</a:t>
            </a:r>
            <a:endParaRPr lang="zh-TW" altLang="en-US" sz="3600" dirty="0" smtClean="0">
              <a:solidFill>
                <a:srgbClr val="CBA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700213"/>
            <a:ext cx="8504238" cy="4376737"/>
          </a:xfrm>
        </p:spPr>
        <p:txBody>
          <a:bodyPr/>
          <a:lstStyle/>
          <a:p>
            <a:pPr marL="844550" lvl="1" indent="-571500" eaLnBrk="1" hangingPunct="1">
              <a:buFont typeface="Wingdings" pitchFamily="2" charset="2"/>
              <a:buChar char="u"/>
            </a:pPr>
            <a:r>
              <a:rPr lang="zh-TW" altLang="en-US" sz="4000" b="1" smtClean="0">
                <a:solidFill>
                  <a:srgbClr val="002060"/>
                </a:solidFill>
              </a:rPr>
              <a:t>繪畫方式</a:t>
            </a:r>
            <a:endParaRPr lang="en-US" altLang="zh-TW" sz="4000" b="1" smtClean="0">
              <a:solidFill>
                <a:srgbClr val="002060"/>
              </a:solidFill>
            </a:endParaRPr>
          </a:p>
          <a:p>
            <a:pPr marL="844550" lvl="1" indent="-571500" eaLnBrk="1" hangingPunct="1">
              <a:buFont typeface="Wingdings" pitchFamily="2" charset="2"/>
              <a:buChar char="u"/>
            </a:pPr>
            <a:r>
              <a:rPr lang="zh-TW" altLang="en-US" sz="4000" b="1" smtClean="0">
                <a:solidFill>
                  <a:srgbClr val="002060"/>
                </a:solidFill>
              </a:rPr>
              <a:t>玩偶或人偶</a:t>
            </a:r>
            <a:endParaRPr lang="en-US" altLang="zh-TW" sz="4000" b="1" smtClean="0">
              <a:solidFill>
                <a:srgbClr val="002060"/>
              </a:solidFill>
            </a:endParaRPr>
          </a:p>
          <a:p>
            <a:pPr marL="844550" lvl="1" indent="-571500" eaLnBrk="1" hangingPunct="1">
              <a:buFont typeface="Wingdings" pitchFamily="2" charset="2"/>
              <a:buChar char="u"/>
            </a:pPr>
            <a:r>
              <a:rPr lang="zh-TW" altLang="en-US" sz="4000" b="1" smtClean="0">
                <a:solidFill>
                  <a:srgbClr val="002060"/>
                </a:solidFill>
              </a:rPr>
              <a:t>繪本或故事書</a:t>
            </a:r>
            <a:endParaRPr lang="en-US" altLang="zh-TW" sz="4000" b="1" smtClean="0">
              <a:solidFill>
                <a:srgbClr val="002060"/>
              </a:solidFill>
            </a:endParaRPr>
          </a:p>
          <a:p>
            <a:pPr marL="844550" lvl="1" indent="-571500" eaLnBrk="1" hangingPunct="1">
              <a:buFont typeface="Wingdings" pitchFamily="2" charset="2"/>
              <a:buChar char="u"/>
            </a:pPr>
            <a:r>
              <a:rPr lang="zh-TW" altLang="en-US" sz="4000" b="1" smtClean="0">
                <a:solidFill>
                  <a:srgbClr val="002060"/>
                </a:solidFill>
              </a:rPr>
              <a:t>遊戲治療</a:t>
            </a:r>
            <a:endParaRPr lang="en-US" altLang="zh-TW" sz="4000" b="1" smtClean="0">
              <a:solidFill>
                <a:srgbClr val="002060"/>
              </a:solidFill>
            </a:endParaRPr>
          </a:p>
          <a:p>
            <a:pPr marL="844550" lvl="1" indent="-571500" eaLnBrk="1" hangingPunct="1">
              <a:buFont typeface="Wingdings" pitchFamily="2" charset="2"/>
              <a:buChar char="u"/>
            </a:pPr>
            <a:endParaRPr lang="en-US" altLang="zh-TW" sz="1600" b="1" smtClean="0">
              <a:solidFill>
                <a:srgbClr val="002060"/>
              </a:solidFill>
            </a:endParaRPr>
          </a:p>
          <a:p>
            <a:pPr marL="844550" lvl="1" indent="-571500" eaLnBrk="1" hangingPunct="1">
              <a:buFont typeface="Wingdings" pitchFamily="2" charset="2"/>
              <a:buChar char="Ø"/>
            </a:pPr>
            <a:r>
              <a:rPr lang="zh-TW" altLang="en-US" b="1" smtClean="0">
                <a:solidFill>
                  <a:srgbClr val="7030A0"/>
                </a:solidFill>
              </a:rPr>
              <a:t>考量案主之年齡、口語表達及認知能力等差異，諮商輔導策略會有所不同</a:t>
            </a:r>
            <a:endParaRPr lang="en-US" altLang="zh-TW" sz="3500" b="1" smtClean="0">
              <a:solidFill>
                <a:srgbClr val="002060"/>
              </a:solidFill>
            </a:endParaRPr>
          </a:p>
        </p:txBody>
      </p:sp>
      <p:sp>
        <p:nvSpPr>
          <p:cNvPr id="819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09BEE6-8F1C-454F-BD1F-AFE4CE24F012}" type="slidenum">
              <a:rPr lang="zh-TW" altLang="en-US" smtClean="0">
                <a:ea typeface="新細明體" charset="-120"/>
              </a:rPr>
              <a:pPr/>
              <a:t>64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628650" y="1989138"/>
            <a:ext cx="7993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zh-TW" sz="6000">
              <a:latin typeface="Gill Sans MT"/>
            </a:endParaRPr>
          </a:p>
          <a:p>
            <a:pPr algn="ctr"/>
            <a:r>
              <a:rPr kumimoji="0" lang="zh-TW" altLang="en-US" sz="6000">
                <a:latin typeface="Gill Sans MT"/>
              </a:rPr>
              <a:t>～謝謝聆聽～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50" y="1916113"/>
            <a:ext cx="7856538" cy="4640262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肢體不當碰觸</a:t>
            </a:r>
            <a:r>
              <a:rPr lang="zh-TW" altLang="en-US" dirty="0" smtClean="0">
                <a:latin typeface="+mn-ea"/>
              </a:rPr>
              <a:t>：上下其手、強抱、強吻。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1.</a:t>
            </a:r>
            <a:r>
              <a:rPr lang="zh-TW" altLang="en-US" dirty="0" smtClean="0">
                <a:latin typeface="+mn-ea"/>
              </a:rPr>
              <a:t>利用上課：體適能課、體育課。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2.</a:t>
            </a:r>
            <a:r>
              <a:rPr lang="zh-TW" altLang="en-US" dirty="0" smtClean="0">
                <a:latin typeface="+mn-ea"/>
              </a:rPr>
              <a:t>利用面談討論</a:t>
            </a:r>
            <a:r>
              <a:rPr lang="en-US" altLang="zh-TW" dirty="0" smtClean="0">
                <a:latin typeface="+mn-ea"/>
              </a:rPr>
              <a:t>:</a:t>
            </a:r>
            <a:r>
              <a:rPr lang="zh-TW" altLang="en-US" dirty="0" smtClean="0">
                <a:latin typeface="+mn-ea"/>
              </a:rPr>
              <a:t>撫摸手、小腿、肩、臀部；碰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觸胸部、親腳趾。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>
                <a:latin typeface="+mn-ea"/>
              </a:rPr>
              <a:t> 3.</a:t>
            </a:r>
            <a:r>
              <a:rPr lang="zh-TW" altLang="en-US" dirty="0" smtClean="0">
                <a:latin typeface="+mn-ea"/>
              </a:rPr>
              <a:t>利用其他理由：指導電腦技術；整理</a:t>
            </a:r>
            <a:r>
              <a:rPr lang="zh-TW" altLang="en-US" dirty="0">
                <a:latin typeface="+mn-ea"/>
              </a:rPr>
              <a:t>衣</a:t>
            </a:r>
            <a:r>
              <a:rPr lang="zh-TW" altLang="en-US" dirty="0" smtClean="0">
                <a:latin typeface="+mn-ea"/>
              </a:rPr>
              <a:t>物儀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>
                <a:latin typeface="+mn-ea"/>
              </a:rPr>
              <a:t>  </a:t>
            </a:r>
            <a:r>
              <a:rPr lang="zh-TW" altLang="en-US" dirty="0" smtClean="0">
                <a:latin typeface="+mn-ea"/>
              </a:rPr>
              <a:t> 容；餵藥；請求幫忙。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4.</a:t>
            </a:r>
            <a:r>
              <a:rPr lang="zh-TW" altLang="en-US" dirty="0" smtClean="0">
                <a:latin typeface="+mn-ea"/>
              </a:rPr>
              <a:t>利用出外開會、出國機會：求進房；暗示邀約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>
                <a:latin typeface="+mn-ea"/>
              </a:rPr>
              <a:t>  </a:t>
            </a:r>
            <a:r>
              <a:rPr lang="zh-TW" altLang="en-US" dirty="0" smtClean="0">
                <a:latin typeface="+mn-ea"/>
              </a:rPr>
              <a:t> 同宿；提供按摩</a:t>
            </a:r>
            <a:r>
              <a:rPr lang="zh-TW" altLang="en-US" dirty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5.</a:t>
            </a:r>
            <a:r>
              <a:rPr lang="zh-TW" altLang="en-US" dirty="0" smtClean="0">
                <a:latin typeface="+mn-ea"/>
              </a:rPr>
              <a:t>利用提供交通工具搭載。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6.</a:t>
            </a:r>
            <a:r>
              <a:rPr lang="zh-TW" altLang="en-US" dirty="0" smtClean="0">
                <a:latin typeface="+mn-ea"/>
              </a:rPr>
              <a:t>利用熟睡襲胸或親吻。</a:t>
            </a:r>
            <a:endParaRPr lang="en-US" altLang="zh-TW" dirty="0" smtClean="0">
              <a:latin typeface="+mn-ea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7.</a:t>
            </a:r>
            <a:r>
              <a:rPr lang="zh-TW" altLang="en-US" dirty="0" smtClean="0">
                <a:latin typeface="+mn-ea"/>
              </a:rPr>
              <a:t>阿魯巴等觸摸生殖器官之開玩笑遊戲。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A972AB-7C02-488E-A6D3-A90E4BDF498A}" type="slidenum">
              <a:rPr lang="zh-TW" altLang="en-US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2531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074738"/>
          </a:xfrm>
        </p:spPr>
        <p:txBody>
          <a:bodyPr/>
          <a:lstStyle/>
          <a:p>
            <a:pPr algn="l" eaLnBrk="1" hangingPunct="1"/>
            <a:r>
              <a:rPr lang="en-US" altLang="zh-TW" sz="3600" smtClean="0">
                <a:solidFill>
                  <a:srgbClr val="FFFF00"/>
                </a:solidFill>
                <a:latin typeface="標楷體" pitchFamily="65" charset="-120"/>
              </a:rPr>
              <a:t>1-3 </a:t>
            </a:r>
            <a:r>
              <a:rPr lang="zh-TW" altLang="en-US" sz="3600" smtClean="0">
                <a:solidFill>
                  <a:srgbClr val="FFFF00"/>
                </a:solidFill>
                <a:latin typeface="標楷體" pitchFamily="65" charset="-120"/>
              </a:rPr>
              <a:t>校園性騷擾類型</a:t>
            </a:r>
            <a:endParaRPr lang="zh-TW" altLang="en-US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2"/>
          <p:cNvSpPr>
            <a:spLocks noGrp="1"/>
          </p:cNvSpPr>
          <p:nvPr>
            <p:ph idx="1"/>
          </p:nvPr>
        </p:nvSpPr>
        <p:spPr>
          <a:xfrm>
            <a:off x="611188" y="2205038"/>
            <a:ext cx="8159750" cy="436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言語</a:t>
            </a:r>
            <a:r>
              <a:rPr lang="zh-TW" altLang="en-US" dirty="0" smtClean="0">
                <a:latin typeface="+mn-ea"/>
              </a:rPr>
              <a:t>：在課堂或辦公室開黃腔；評論長相、身材；</a:t>
            </a:r>
            <a:endParaRPr lang="en-US" altLang="zh-TW" dirty="0" smtClean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altLang="zh-TW" dirty="0" smtClean="0">
                <a:latin typeface="+mn-ea"/>
              </a:rPr>
              <a:t>        </a:t>
            </a:r>
            <a:r>
              <a:rPr lang="zh-TW" altLang="en-US" dirty="0" smtClean="0">
                <a:latin typeface="+mn-ea"/>
              </a:rPr>
              <a:t>不當稱呼；嘲笑性別特質如娘娘腔、男人婆；</a:t>
            </a:r>
            <a:endParaRPr lang="en-US" altLang="zh-TW" dirty="0" smtClean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altLang="zh-TW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       </a:t>
            </a:r>
            <a:r>
              <a:rPr lang="zh-TW" altLang="en-US" dirty="0" smtClean="0">
                <a:latin typeface="+mn-ea"/>
              </a:rPr>
              <a:t>探詢隱私、性傾向等、歧視同性戀之言語。</a:t>
            </a:r>
            <a:endParaRPr lang="en-US" altLang="zh-TW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散播文字</a:t>
            </a:r>
            <a:r>
              <a:rPr lang="zh-TW" altLang="en-US" dirty="0" smtClean="0">
                <a:latin typeface="+mn-ea"/>
              </a:rPr>
              <a:t>：貼海報、上網、廁所塗鴨、匿名信。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追求或分手</a:t>
            </a:r>
            <a:r>
              <a:rPr lang="zh-TW" altLang="en-US" dirty="0" smtClean="0">
                <a:latin typeface="+mn-ea"/>
              </a:rPr>
              <a:t>：過度追求、不當追求、跟監、電子郵</a:t>
            </a:r>
            <a:endParaRPr lang="en-US" altLang="zh-TW" dirty="0" smtClean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altLang="zh-TW" dirty="0" smtClean="0">
                <a:latin typeface="+mn-ea"/>
              </a:rPr>
              <a:t>             </a:t>
            </a:r>
            <a:r>
              <a:rPr lang="zh-TW" altLang="en-US" dirty="0" smtClean="0">
                <a:latin typeface="+mn-ea"/>
              </a:rPr>
              <a:t>件騷擾、分手報復。</a:t>
            </a:r>
          </a:p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4A9E9A-752C-47CE-8612-1CEF3DB4F532}" type="slidenum">
              <a:rPr lang="zh-TW" altLang="en-US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3555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252538"/>
          </a:xfrm>
        </p:spPr>
        <p:txBody>
          <a:bodyPr/>
          <a:lstStyle/>
          <a:p>
            <a:pPr algn="l" eaLnBrk="1" hangingPunct="1"/>
            <a:r>
              <a:rPr lang="en-US" altLang="zh-TW" sz="3600" smtClean="0">
                <a:solidFill>
                  <a:srgbClr val="FFFF00"/>
                </a:solidFill>
                <a:latin typeface="標楷體" pitchFamily="65" charset="-120"/>
              </a:rPr>
              <a:t>1-3 </a:t>
            </a:r>
            <a:r>
              <a:rPr lang="zh-TW" altLang="en-US" sz="3600" smtClean="0">
                <a:solidFill>
                  <a:srgbClr val="FFFF00"/>
                </a:solidFill>
                <a:latin typeface="標楷體" pitchFamily="65" charset="-120"/>
              </a:rPr>
              <a:t>校園性騷擾類型</a:t>
            </a:r>
            <a:endParaRPr lang="zh-TW" altLang="en-US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73238"/>
            <a:ext cx="8504238" cy="4608512"/>
          </a:xfrm>
        </p:spPr>
        <p:txBody>
          <a:bodyPr rtlCol="0">
            <a:normAutofit fontScale="47500" lnSpcReduction="20000"/>
          </a:bodyPr>
          <a:lstStyle/>
          <a:p>
            <a:pPr marL="548640" lvl="1" indent="-36000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5900" dirty="0" smtClean="0">
                <a:solidFill>
                  <a:srgbClr val="7030A0"/>
                </a:solidFill>
                <a:latin typeface="+mn-ea"/>
              </a:rPr>
              <a:t>性別平等教育法第二條定義</a:t>
            </a:r>
            <a:endParaRPr lang="en-US" altLang="zh-TW" sz="5900" dirty="0" smtClean="0">
              <a:solidFill>
                <a:srgbClr val="7030A0"/>
              </a:solidFill>
              <a:latin typeface="+mn-ea"/>
            </a:endParaRPr>
          </a:p>
          <a:p>
            <a:pPr marL="548640" lvl="1" indent="-360000" eaLnBrk="1" fontAlgn="auto" hangingPunct="1">
              <a:spcAft>
                <a:spcPts val="0"/>
              </a:spcAft>
              <a:defRPr/>
            </a:pPr>
            <a:r>
              <a:rPr lang="zh-TW" altLang="zh-TW" sz="5900" dirty="0" smtClean="0">
                <a:latin typeface="+mn-ea"/>
              </a:rPr>
              <a:t>性霸凌</a:t>
            </a:r>
            <a:r>
              <a:rPr lang="en-US" altLang="zh-TW" sz="5900" dirty="0" smtClean="0">
                <a:latin typeface="+mn-ea"/>
              </a:rPr>
              <a:t>:</a:t>
            </a:r>
            <a:r>
              <a:rPr lang="zh-TW" altLang="en-US" sz="5900" dirty="0" smtClean="0">
                <a:latin typeface="+mn-ea"/>
              </a:rPr>
              <a:t>指透過語言、肢體或其他暴力，對於他人之</a:t>
            </a:r>
            <a:r>
              <a:rPr lang="zh-TW" altLang="en-US" sz="5900" dirty="0" smtClean="0">
                <a:solidFill>
                  <a:srgbClr val="00B050"/>
                </a:solidFill>
                <a:latin typeface="+mn-ea"/>
              </a:rPr>
              <a:t>性別特徵、性別特質、性傾向或性別認同</a:t>
            </a:r>
            <a:r>
              <a:rPr lang="zh-TW" altLang="en-US" sz="5900" dirty="0" smtClean="0">
                <a:latin typeface="+mn-ea"/>
              </a:rPr>
              <a:t>進行貶抑、攻擊或威脅之行為且非屬性騷擾者。（</a:t>
            </a:r>
            <a:r>
              <a:rPr lang="en-US" altLang="zh-TW" sz="5900" dirty="0" smtClean="0">
                <a:latin typeface="+mn-ea"/>
              </a:rPr>
              <a:t>100.6.22</a:t>
            </a:r>
            <a:r>
              <a:rPr lang="zh-TW" altLang="en-US" sz="5900" dirty="0" smtClean="0">
                <a:latin typeface="+mn-ea"/>
              </a:rPr>
              <a:t>修正通過）</a:t>
            </a:r>
            <a:endParaRPr lang="en-US" altLang="zh-TW" sz="5900" dirty="0" smtClean="0">
              <a:latin typeface="+mn-ea"/>
            </a:endParaRPr>
          </a:p>
          <a:p>
            <a:pPr marL="548640" lvl="1" indent="-360000" eaLnBrk="1" fontAlgn="auto" hangingPunct="1">
              <a:spcAft>
                <a:spcPts val="0"/>
              </a:spcAft>
              <a:defRPr/>
            </a:pPr>
            <a:r>
              <a:rPr lang="zh-TW" altLang="en-US" sz="5900" dirty="0" smtClean="0">
                <a:latin typeface="+mn-ea"/>
              </a:rPr>
              <a:t>「霸凌」是指學生間欺凌與壓迫的校園暴力。「性霸凌」指以身體、性別、性取向或性徵為題材，而加以譏笑、嘲諷、評論或侵犯。</a:t>
            </a:r>
            <a:endParaRPr lang="en-US" altLang="zh-TW" sz="5900" dirty="0" smtClean="0">
              <a:latin typeface="+mn-ea"/>
            </a:endParaRPr>
          </a:p>
          <a:p>
            <a:pPr marL="548640" lvl="1" indent="-360000" eaLnBrk="1" fontAlgn="auto" hangingPunct="1">
              <a:spcAft>
                <a:spcPts val="0"/>
              </a:spcAft>
              <a:defRPr/>
            </a:pPr>
            <a:r>
              <a:rPr lang="zh-TW" altLang="en-US" sz="5900" dirty="0" smtClean="0">
                <a:solidFill>
                  <a:srgbClr val="00B050"/>
                </a:solidFill>
                <a:latin typeface="+mn-ea"/>
              </a:rPr>
              <a:t>例如開性器官的玩笑、傳遞具有性意味的紙條或謠言、男生間的「刷卡」、「捉鳥」、「脫褲子」、「阿魯巴」等涉及性器官的活動。</a:t>
            </a:r>
            <a:endParaRPr lang="en-US" altLang="zh-TW" sz="5900" dirty="0" smtClean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75233E-EDE2-4268-97A9-9773E9B2EEFF}" type="slidenum">
              <a:rPr kumimoji="0" lang="zh-TW" altLang="en-US" smtClean="0">
                <a:solidFill>
                  <a:srgbClr val="4D4D4D"/>
                </a:solidFill>
                <a:latin typeface="Gill Sans MT"/>
                <a:ea typeface="新細明體" charset="-120"/>
              </a:rPr>
              <a:pPr/>
              <a:t>9</a:t>
            </a:fld>
            <a:endParaRPr kumimoji="0" lang="en-US" altLang="zh-TW" smtClean="0">
              <a:solidFill>
                <a:srgbClr val="4D4D4D"/>
              </a:solidFill>
              <a:latin typeface="Gill Sans MT"/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188" y="620713"/>
            <a:ext cx="7704137" cy="93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solidFill>
                  <a:srgbClr val="FFFF00"/>
                </a:solidFill>
                <a:latin typeface="標楷體" pitchFamily="65" charset="-120"/>
              </a:rPr>
              <a:t>2-1</a:t>
            </a:r>
            <a:r>
              <a:rPr kumimoji="0" lang="zh-TW" altLang="en-US" sz="3600" dirty="0">
                <a:solidFill>
                  <a:srgbClr val="FFFF00"/>
                </a:solidFill>
                <a:latin typeface="標楷體" pitchFamily="65" charset="-120"/>
              </a:rPr>
              <a:t>性霸凌定義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756</TotalTime>
  <Words>6189</Words>
  <Application>Microsoft Office PowerPoint</Application>
  <PresentationFormat>如螢幕大小 (4:3)</PresentationFormat>
  <Paragraphs>310</Paragraphs>
  <Slides>65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簡報設計範本</vt:lpstr>
      </vt:variant>
      <vt:variant>
        <vt:i4>7</vt:i4>
      </vt:variant>
      <vt:variant>
        <vt:lpstr>投影片標題</vt:lpstr>
      </vt:variant>
      <vt:variant>
        <vt:i4>65</vt:i4>
      </vt:variant>
    </vt:vector>
  </HeadingPairs>
  <TitlesOfParts>
    <vt:vector size="83" baseType="lpstr">
      <vt:lpstr>Arial</vt:lpstr>
      <vt:lpstr>新細明體</vt:lpstr>
      <vt:lpstr>Candara</vt:lpstr>
      <vt:lpstr>標楷體</vt:lpstr>
      <vt:lpstr>Symbol</vt:lpstr>
      <vt:lpstr>Calibri</vt:lpstr>
      <vt:lpstr>Wingdings 2</vt:lpstr>
      <vt:lpstr>Wingdings</vt:lpstr>
      <vt:lpstr>Gill Sans MT</vt:lpstr>
      <vt:lpstr>Constantia</vt:lpstr>
      <vt:lpstr>Wingdings 3</vt:lpstr>
      <vt:lpstr>波形</vt:lpstr>
      <vt:lpstr>波形</vt:lpstr>
      <vt:lpstr>波形</vt:lpstr>
      <vt:lpstr>波形</vt:lpstr>
      <vt:lpstr>波形</vt:lpstr>
      <vt:lpstr>波形</vt:lpstr>
      <vt:lpstr>波形</vt:lpstr>
      <vt:lpstr>投影片 1</vt:lpstr>
      <vt:lpstr>課程大綱</vt:lpstr>
      <vt:lpstr>性別平等法規及輔導知能</vt:lpstr>
      <vt:lpstr>投影片 4</vt:lpstr>
      <vt:lpstr>投影片 5</vt:lpstr>
      <vt:lpstr>投影片 6</vt:lpstr>
      <vt:lpstr>1-3 校園性騷擾類型</vt:lpstr>
      <vt:lpstr>1-3 校園性騷擾類型</vt:lpstr>
      <vt:lpstr>投影片 9</vt:lpstr>
      <vt:lpstr>投影片 10</vt:lpstr>
      <vt:lpstr>投影片 11</vt:lpstr>
      <vt:lpstr>3-2 校園性侵害類型</vt:lpstr>
      <vt:lpstr>3-3性侵害加害人常用的方法</vt:lpstr>
      <vt:lpstr>投影片 14</vt:lpstr>
      <vt:lpstr>3-5 性侵害法律刑責分類表</vt:lpstr>
      <vt:lpstr>校園性侵害或性騷擾事件之主要類型</vt:lpstr>
      <vt:lpstr>如何界定校園/非校園性別議題？</vt:lpstr>
      <vt:lpstr>校園性侵害或性騷擾事件中學校的責任</vt:lpstr>
      <vt:lpstr>投影片 19</vt:lpstr>
      <vt:lpstr>投影片 20</vt:lpstr>
      <vt:lpstr>投影片 21</vt:lpstr>
      <vt:lpstr>投影片 22</vt:lpstr>
      <vt:lpstr>校園性騷擾/性侵害處理流程</vt:lpstr>
      <vt:lpstr>性別平等案例分享</vt:lpstr>
      <vt:lpstr>投影片 25</vt:lpstr>
      <vt:lpstr>投影片 26</vt:lpstr>
      <vt:lpstr>案例一    國中校園性平事件 「師生戀」 </vt:lpstr>
      <vt:lpstr>投影片 28</vt:lpstr>
      <vt:lpstr>投影片 29</vt:lpstr>
      <vt:lpstr>投影片 30</vt:lpstr>
      <vt:lpstr>投影片 31</vt:lpstr>
      <vt:lpstr>處置過程討論</vt:lpstr>
      <vt:lpstr>案例二   國中校園性平事件「過度追求」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處置過程討論</vt:lpstr>
      <vt:lpstr>投影片 42</vt:lpstr>
      <vt:lpstr>案例三    國中校園性平事件 　　　　　　　「兩小無猜」 </vt:lpstr>
      <vt:lpstr>投影片 44</vt:lpstr>
      <vt:lpstr>投影片 45</vt:lpstr>
      <vt:lpstr>處置過程討論</vt:lpstr>
      <vt:lpstr>案例四   國小學生間 　　　　　　性騷擾事件 </vt:lpstr>
      <vt:lpstr>投影片 48</vt:lpstr>
      <vt:lpstr>投影片 49</vt:lpstr>
      <vt:lpstr>處置過程討論</vt:lpstr>
      <vt:lpstr>案例五   國小師生 　　　　　　　性侵害事件 </vt:lpstr>
      <vt:lpstr>投影片 52</vt:lpstr>
      <vt:lpstr>投影片 53</vt:lpstr>
      <vt:lpstr>投影片 54</vt:lpstr>
      <vt:lpstr>投影片 55</vt:lpstr>
      <vt:lpstr>輔 導 介 入 的 重 點~ 行為人(一)</vt:lpstr>
      <vt:lpstr>輔 導 介 入 的 重 點~ 行為人(二)</vt:lpstr>
      <vt:lpstr>輔 導 介 入 的 重 點~ 被行為人(一)</vt:lpstr>
      <vt:lpstr>輔 導 介 入 的 重 點~ 被行為人(二）</vt:lpstr>
      <vt:lpstr>輔 導 介 入 的 重 點~ 被行為人(二）</vt:lpstr>
      <vt:lpstr>輔 導 介 入 的 重 點~ 被行為人(三）</vt:lpstr>
      <vt:lpstr>諮 商 輔 導 的 歷 程</vt:lpstr>
      <vt:lpstr>投影片 63</vt:lpstr>
      <vt:lpstr>諮商輔導過程中可運用的形式</vt:lpstr>
      <vt:lpstr>投影片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桃園縣101學年度南區公私立國中暨國小輔導資源運用研習</dc:title>
  <dc:creator>User</dc:creator>
  <cp:lastModifiedBy>chee</cp:lastModifiedBy>
  <cp:revision>97</cp:revision>
  <dcterms:created xsi:type="dcterms:W3CDTF">2012-09-11T01:03:22Z</dcterms:created>
  <dcterms:modified xsi:type="dcterms:W3CDTF">2012-10-10T10:12:15Z</dcterms:modified>
</cp:coreProperties>
</file>